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Lst>
  <p:notesMasterIdLst>
    <p:notesMasterId r:id="rId55"/>
  </p:notesMasterIdLst>
  <p:sldIdLst>
    <p:sldId id="257" r:id="rId5"/>
    <p:sldId id="486" r:id="rId6"/>
    <p:sldId id="555" r:id="rId7"/>
    <p:sldId id="561" r:id="rId8"/>
    <p:sldId id="562" r:id="rId9"/>
    <p:sldId id="556" r:id="rId10"/>
    <p:sldId id="563" r:id="rId11"/>
    <p:sldId id="564" r:id="rId12"/>
    <p:sldId id="565" r:id="rId13"/>
    <p:sldId id="567" r:id="rId14"/>
    <p:sldId id="569" r:id="rId15"/>
    <p:sldId id="570" r:id="rId16"/>
    <p:sldId id="568" r:id="rId17"/>
    <p:sldId id="571" r:id="rId18"/>
    <p:sldId id="572" r:id="rId19"/>
    <p:sldId id="574" r:id="rId20"/>
    <p:sldId id="592" r:id="rId21"/>
    <p:sldId id="573" r:id="rId22"/>
    <p:sldId id="575" r:id="rId23"/>
    <p:sldId id="576" r:id="rId24"/>
    <p:sldId id="577" r:id="rId25"/>
    <p:sldId id="578" r:id="rId26"/>
    <p:sldId id="607" r:id="rId27"/>
    <p:sldId id="580" r:id="rId28"/>
    <p:sldId id="581" r:id="rId29"/>
    <p:sldId id="582" r:id="rId30"/>
    <p:sldId id="583" r:id="rId31"/>
    <p:sldId id="584" r:id="rId32"/>
    <p:sldId id="585" r:id="rId33"/>
    <p:sldId id="586" r:id="rId34"/>
    <p:sldId id="587" r:id="rId35"/>
    <p:sldId id="588" r:id="rId36"/>
    <p:sldId id="589" r:id="rId37"/>
    <p:sldId id="590" r:id="rId38"/>
    <p:sldId id="593" r:id="rId39"/>
    <p:sldId id="594" r:id="rId40"/>
    <p:sldId id="596" r:id="rId41"/>
    <p:sldId id="597" r:id="rId42"/>
    <p:sldId id="560" r:id="rId43"/>
    <p:sldId id="554" r:id="rId44"/>
    <p:sldId id="598" r:id="rId45"/>
    <p:sldId id="599" r:id="rId46"/>
    <p:sldId id="600" r:id="rId47"/>
    <p:sldId id="601" r:id="rId48"/>
    <p:sldId id="602" r:id="rId49"/>
    <p:sldId id="603" r:id="rId50"/>
    <p:sldId id="604" r:id="rId51"/>
    <p:sldId id="287" r:id="rId52"/>
    <p:sldId id="284" r:id="rId53"/>
    <p:sldId id="288"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40"/>
    <a:srgbClr val="009BAF"/>
    <a:srgbClr val="FCD4D9"/>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909F58-0B23-0EAE-EDBF-38858D48911F}" v="4" dt="2025-04-27T19:53:52.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customschemas.google.com/relationships/presentationmetadata" Target="meta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Andres Uribe Ruiz" userId="S::sauriber2@eafit.edu.co::a14e0a8c-52bd-47a7-a910-b4b75dac1408" providerId="AD" clId="Web-{8374C70A-FA05-A83C-C189-9CBDBE41079D}"/>
    <pc:docChg chg="sldOrd">
      <pc:chgData name="Sebastian Andres Uribe Ruiz" userId="S::sauriber2@eafit.edu.co::a14e0a8c-52bd-47a7-a910-b4b75dac1408" providerId="AD" clId="Web-{8374C70A-FA05-A83C-C189-9CBDBE41079D}" dt="2025-02-26T11:16:18.482" v="1"/>
      <pc:docMkLst>
        <pc:docMk/>
      </pc:docMkLst>
      <pc:sldChg chg="ord">
        <pc:chgData name="Sebastian Andres Uribe Ruiz" userId="S::sauriber2@eafit.edu.co::a14e0a8c-52bd-47a7-a910-b4b75dac1408" providerId="AD" clId="Web-{8374C70A-FA05-A83C-C189-9CBDBE41079D}" dt="2025-02-26T11:16:18.482" v="1"/>
        <pc:sldMkLst>
          <pc:docMk/>
          <pc:sldMk cId="3492246803" sldId="588"/>
        </pc:sldMkLst>
      </pc:sldChg>
    </pc:docChg>
  </pc:docChgLst>
  <pc:docChgLst>
    <pc:chgData name="Valeria Francis Hornung Urrego" userId="S::vvhornung@eafit.edu.co::7185e9b8-cafc-404f-928b-c73433a38c10" providerId="AD" clId="Web-{326639DE-4AD8-9127-B034-7619D75530AC}"/>
    <pc:docChg chg="delSld">
      <pc:chgData name="Valeria Francis Hornung Urrego" userId="S::vvhornung@eafit.edu.co::7185e9b8-cafc-404f-928b-c73433a38c10" providerId="AD" clId="Web-{326639DE-4AD8-9127-B034-7619D75530AC}" dt="2025-02-26T11:36:24.210" v="0"/>
      <pc:docMkLst>
        <pc:docMk/>
      </pc:docMkLst>
      <pc:sldChg chg="del">
        <pc:chgData name="Valeria Francis Hornung Urrego" userId="S::vvhornung@eafit.edu.co::7185e9b8-cafc-404f-928b-c73433a38c10" providerId="AD" clId="Web-{326639DE-4AD8-9127-B034-7619D75530AC}" dt="2025-02-26T11:36:24.210" v="0"/>
        <pc:sldMkLst>
          <pc:docMk/>
          <pc:sldMk cId="3216365593" sldId="409"/>
        </pc:sldMkLst>
      </pc:sldChg>
    </pc:docChg>
  </pc:docChgLst>
  <pc:docChgLst>
    <pc:chgData name="Camila Martinez Montoya" userId="S::cmartinezm@eafit.edu.co::8f2a11c4-8409-4533-89c9-de600f9a0d44" providerId="AD" clId="Web-{7C909F58-0B23-0EAE-EDBF-38858D48911F}"/>
    <pc:docChg chg="modSld">
      <pc:chgData name="Camila Martinez Montoya" userId="S::cmartinezm@eafit.edu.co::8f2a11c4-8409-4533-89c9-de600f9a0d44" providerId="AD" clId="Web-{7C909F58-0B23-0EAE-EDBF-38858D48911F}" dt="2025-04-27T19:53:51.909" v="2" actId="20577"/>
      <pc:docMkLst>
        <pc:docMk/>
      </pc:docMkLst>
      <pc:sldChg chg="modSp">
        <pc:chgData name="Camila Martinez Montoya" userId="S::cmartinezm@eafit.edu.co::8f2a11c4-8409-4533-89c9-de600f9a0d44" providerId="AD" clId="Web-{7C909F58-0B23-0EAE-EDBF-38858D48911F}" dt="2025-04-27T19:39:14.980" v="0" actId="1076"/>
        <pc:sldMkLst>
          <pc:docMk/>
          <pc:sldMk cId="2576557873" sldId="578"/>
        </pc:sldMkLst>
        <pc:picChg chg="mod">
          <ac:chgData name="Camila Martinez Montoya" userId="S::cmartinezm@eafit.edu.co::8f2a11c4-8409-4533-89c9-de600f9a0d44" providerId="AD" clId="Web-{7C909F58-0B23-0EAE-EDBF-38858D48911F}" dt="2025-04-27T19:39:14.980" v="0" actId="1076"/>
          <ac:picMkLst>
            <pc:docMk/>
            <pc:sldMk cId="2576557873" sldId="578"/>
            <ac:picMk id="5" creationId="{63D84C8A-7ABD-FDCD-59BC-0D8D5280FB66}"/>
          </ac:picMkLst>
        </pc:picChg>
      </pc:sldChg>
      <pc:sldChg chg="modSp">
        <pc:chgData name="Camila Martinez Montoya" userId="S::cmartinezm@eafit.edu.co::8f2a11c4-8409-4533-89c9-de600f9a0d44" providerId="AD" clId="Web-{7C909F58-0B23-0EAE-EDBF-38858D48911F}" dt="2025-04-27T19:53:51.909" v="2" actId="20577"/>
        <pc:sldMkLst>
          <pc:docMk/>
          <pc:sldMk cId="2111882627" sldId="598"/>
        </pc:sldMkLst>
        <pc:spChg chg="mod">
          <ac:chgData name="Camila Martinez Montoya" userId="S::cmartinezm@eafit.edu.co::8f2a11c4-8409-4533-89c9-de600f9a0d44" providerId="AD" clId="Web-{7C909F58-0B23-0EAE-EDBF-38858D48911F}" dt="2025-04-27T19:53:51.909" v="2" actId="20577"/>
          <ac:spMkLst>
            <pc:docMk/>
            <pc:sldMk cId="2111882627" sldId="598"/>
            <ac:spMk id="6" creationId="{71E4A855-6DF1-3AC9-1183-A78593BACD8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Stars</c:v>
                </c:pt>
              </c:strCache>
            </c:strRef>
          </c:tx>
          <c:spPr>
            <a:solidFill>
              <a:schemeClr val="accent1"/>
            </a:solidFill>
            <a:ln>
              <a:solidFill>
                <a:schemeClr val="tx1"/>
              </a:solidFill>
            </a:ln>
            <a:effectLst/>
          </c:spPr>
          <c:invertIfNegative val="0"/>
          <c:cat>
            <c:strRef>
              <c:f>Hoja1!$A$2:$A$6</c:f>
              <c:strCache>
                <c:ptCount val="5"/>
                <c:pt idx="0">
                  <c:v>Laravel</c:v>
                </c:pt>
                <c:pt idx="1">
                  <c:v>Django</c:v>
                </c:pt>
                <c:pt idx="2">
                  <c:v>Express</c:v>
                </c:pt>
                <c:pt idx="3">
                  <c:v>Ruby on Rails</c:v>
                </c:pt>
                <c:pt idx="4">
                  <c:v>Spring</c:v>
                </c:pt>
              </c:strCache>
            </c:strRef>
          </c:cat>
          <c:val>
            <c:numRef>
              <c:f>Hoja1!$B$2:$B$6</c:f>
              <c:numCache>
                <c:formatCode>General</c:formatCode>
                <c:ptCount val="5"/>
                <c:pt idx="0">
                  <c:v>74117</c:v>
                </c:pt>
                <c:pt idx="1">
                  <c:v>72096</c:v>
                </c:pt>
                <c:pt idx="2">
                  <c:v>61437</c:v>
                </c:pt>
                <c:pt idx="3">
                  <c:v>53202</c:v>
                </c:pt>
                <c:pt idx="4">
                  <c:v>52530</c:v>
                </c:pt>
              </c:numCache>
            </c:numRef>
          </c:val>
          <c:extLst>
            <c:ext xmlns:c16="http://schemas.microsoft.com/office/drawing/2014/chart" uri="{C3380CC4-5D6E-409C-BE32-E72D297353CC}">
              <c16:uniqueId val="{00000000-2E12-4CE4-ABF1-FAF9EC08F18C}"/>
            </c:ext>
          </c:extLst>
        </c:ser>
        <c:ser>
          <c:idx val="1"/>
          <c:order val="1"/>
          <c:tx>
            <c:strRef>
              <c:f>Hoja1!$C$1</c:f>
              <c:strCache>
                <c:ptCount val="1"/>
                <c:pt idx="0">
                  <c:v>Forks</c:v>
                </c:pt>
              </c:strCache>
            </c:strRef>
          </c:tx>
          <c:spPr>
            <a:solidFill>
              <a:schemeClr val="accent2"/>
            </a:solidFill>
            <a:ln>
              <a:solidFill>
                <a:schemeClr val="tx1"/>
              </a:solidFill>
            </a:ln>
            <a:effectLst/>
          </c:spPr>
          <c:invertIfNegative val="0"/>
          <c:cat>
            <c:strRef>
              <c:f>Hoja1!$A$2:$A$6</c:f>
              <c:strCache>
                <c:ptCount val="5"/>
                <c:pt idx="0">
                  <c:v>Laravel</c:v>
                </c:pt>
                <c:pt idx="1">
                  <c:v>Django</c:v>
                </c:pt>
                <c:pt idx="2">
                  <c:v>Express</c:v>
                </c:pt>
                <c:pt idx="3">
                  <c:v>Ruby on Rails</c:v>
                </c:pt>
                <c:pt idx="4">
                  <c:v>Spring</c:v>
                </c:pt>
              </c:strCache>
            </c:strRef>
          </c:cat>
          <c:val>
            <c:numRef>
              <c:f>Hoja1!$C$2:$C$6</c:f>
              <c:numCache>
                <c:formatCode>General</c:formatCode>
                <c:ptCount val="5"/>
                <c:pt idx="0">
                  <c:v>23849</c:v>
                </c:pt>
                <c:pt idx="1">
                  <c:v>29587</c:v>
                </c:pt>
                <c:pt idx="2">
                  <c:v>10535</c:v>
                </c:pt>
                <c:pt idx="3">
                  <c:v>21225</c:v>
                </c:pt>
                <c:pt idx="4">
                  <c:v>36461</c:v>
                </c:pt>
              </c:numCache>
            </c:numRef>
          </c:val>
          <c:extLst>
            <c:ext xmlns:c16="http://schemas.microsoft.com/office/drawing/2014/chart" uri="{C3380CC4-5D6E-409C-BE32-E72D297353CC}">
              <c16:uniqueId val="{00000001-2E12-4CE4-ABF1-FAF9EC08F18C}"/>
            </c:ext>
          </c:extLst>
        </c:ser>
        <c:dLbls>
          <c:showLegendKey val="0"/>
          <c:showVal val="0"/>
          <c:showCatName val="0"/>
          <c:showSerName val="0"/>
          <c:showPercent val="0"/>
          <c:showBubbleSize val="0"/>
        </c:dLbls>
        <c:gapWidth val="219"/>
        <c:overlap val="-27"/>
        <c:axId val="704620159"/>
        <c:axId val="535249503"/>
      </c:barChart>
      <c:catAx>
        <c:axId val="70462015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crossAx val="535249503"/>
        <c:crosses val="autoZero"/>
        <c:auto val="1"/>
        <c:lblAlgn val="ctr"/>
        <c:lblOffset val="100"/>
        <c:noMultiLvlLbl val="0"/>
      </c:catAx>
      <c:valAx>
        <c:axId val="53524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crossAx val="704620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Narrow" panose="020B0606020202030204" pitchFamily="34"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365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30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752231"/>
            <a:ext cx="8986942" cy="830997"/>
          </a:xfrm>
          <a:prstGeom prst="rect">
            <a:avLst/>
          </a:prstGeom>
          <a:noFill/>
        </p:spPr>
        <p:txBody>
          <a:bodyPr wrap="square" rtlCol="0">
            <a:spAutoFit/>
          </a:bodyPr>
          <a:lstStyle/>
          <a:p>
            <a:pPr algn="r"/>
            <a:r>
              <a:rPr lang="es-ES" sz="4800" b="1" err="1">
                <a:solidFill>
                  <a:schemeClr val="bg1"/>
                </a:solidFill>
                <a:latin typeface="Arial" panose="020B0604020202020204" pitchFamily="34" charset="0"/>
                <a:ea typeface="Roboto" panose="02000000000000000000" pitchFamily="2" charset="0"/>
                <a:cs typeface="Arial" panose="020B0604020202020204" pitchFamily="34" charset="0"/>
              </a:rPr>
              <a:t>Frameworks</a:t>
            </a:r>
            <a:endParaRPr lang="es-CO" sz="4800" b="1">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a:t>Nicolás Ramírez Vélez</a:t>
            </a:r>
            <a:endParaRPr lang="es-CO"/>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EJERCICIO FINAL</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err="1">
                <a:solidFill>
                  <a:srgbClr val="7F7F7F"/>
                </a:solidFill>
              </a:rPr>
              <a:t>Lorem</a:t>
            </a:r>
            <a:r>
              <a:rPr lang="es-ES" sz="2000">
                <a:solidFill>
                  <a:srgbClr val="7F7F7F"/>
                </a:solidFill>
              </a:rPr>
              <a:t> </a:t>
            </a:r>
            <a:r>
              <a:rPr lang="es-ES" sz="2000" err="1">
                <a:solidFill>
                  <a:srgbClr val="7F7F7F"/>
                </a:solidFill>
              </a:rPr>
              <a:t>ipsum</a:t>
            </a:r>
            <a:r>
              <a:rPr lang="es-ES" sz="2000">
                <a:solidFill>
                  <a:srgbClr val="7F7F7F"/>
                </a:solidFill>
              </a:rPr>
              <a:t> dolor </a:t>
            </a:r>
            <a:r>
              <a:rPr lang="es-ES" sz="2000" err="1">
                <a:solidFill>
                  <a:srgbClr val="7F7F7F"/>
                </a:solidFill>
              </a:rPr>
              <a:t>sit</a:t>
            </a:r>
            <a:r>
              <a:rPr lang="es-ES" sz="2000">
                <a:solidFill>
                  <a:srgbClr val="7F7F7F"/>
                </a:solidFill>
              </a:rPr>
              <a:t> </a:t>
            </a:r>
            <a:r>
              <a:rPr lang="es-ES" sz="2000" err="1">
                <a:solidFill>
                  <a:srgbClr val="7F7F7F"/>
                </a:solidFill>
              </a:rPr>
              <a:t>amet</a:t>
            </a:r>
            <a:r>
              <a:rPr lang="es-ES" sz="2000">
                <a:solidFill>
                  <a:srgbClr val="7F7F7F"/>
                </a:solidFill>
              </a:rPr>
              <a:t>, </a:t>
            </a:r>
            <a:r>
              <a:rPr lang="es-ES" sz="2000" err="1">
                <a:solidFill>
                  <a:srgbClr val="7F7F7F"/>
                </a:solidFill>
              </a:rPr>
              <a:t>consectetur</a:t>
            </a:r>
            <a:r>
              <a:rPr lang="es-ES" sz="2000">
                <a:solidFill>
                  <a:srgbClr val="7F7F7F"/>
                </a:solidFill>
              </a:rPr>
              <a:t> </a:t>
            </a:r>
            <a:r>
              <a:rPr lang="es-ES" sz="2000" err="1">
                <a:solidFill>
                  <a:srgbClr val="7F7F7F"/>
                </a:solidFill>
              </a:rPr>
              <a:t>adipiscing</a:t>
            </a:r>
            <a:r>
              <a:rPr lang="es-ES" sz="2000">
                <a:solidFill>
                  <a:srgbClr val="7F7F7F"/>
                </a:solidFill>
              </a:rPr>
              <a:t> </a:t>
            </a:r>
            <a:r>
              <a:rPr lang="es-ES" sz="2000" err="1">
                <a:solidFill>
                  <a:srgbClr val="7F7F7F"/>
                </a:solidFill>
              </a:rPr>
              <a:t>elit</a:t>
            </a:r>
            <a:r>
              <a:rPr lang="es-ES" sz="2000">
                <a:solidFill>
                  <a:srgbClr val="7F7F7F"/>
                </a:solidFill>
              </a:rPr>
              <a:t>. </a:t>
            </a:r>
            <a:r>
              <a:rPr lang="es-ES" sz="2000" err="1">
                <a:solidFill>
                  <a:srgbClr val="7F7F7F"/>
                </a:solidFill>
              </a:rPr>
              <a:t>Integer</a:t>
            </a:r>
            <a:r>
              <a:rPr lang="es-ES" sz="2000">
                <a:solidFill>
                  <a:srgbClr val="7F7F7F"/>
                </a:solidFill>
              </a:rPr>
              <a:t> et </a:t>
            </a:r>
            <a:r>
              <a:rPr lang="es-ES" sz="2000" err="1">
                <a:solidFill>
                  <a:srgbClr val="7F7F7F"/>
                </a:solidFill>
              </a:rPr>
              <a:t>faucibus</a:t>
            </a:r>
            <a:r>
              <a:rPr lang="es-ES" sz="2000">
                <a:solidFill>
                  <a:srgbClr val="7F7F7F"/>
                </a:solidFill>
              </a:rPr>
              <a:t> odio. Quisque et ante </a:t>
            </a:r>
            <a:r>
              <a:rPr lang="es-ES" sz="2000" err="1">
                <a:solidFill>
                  <a:srgbClr val="7F7F7F"/>
                </a:solidFill>
              </a:rPr>
              <a:t>eu</a:t>
            </a:r>
            <a:r>
              <a:rPr lang="es-ES" sz="2000">
                <a:solidFill>
                  <a:srgbClr val="7F7F7F"/>
                </a:solidFill>
              </a:rPr>
              <a:t> </a:t>
            </a:r>
            <a:r>
              <a:rPr lang="es-ES" sz="2000" err="1">
                <a:solidFill>
                  <a:srgbClr val="7F7F7F"/>
                </a:solidFill>
              </a:rPr>
              <a:t>ipsum</a:t>
            </a:r>
            <a:r>
              <a:rPr lang="es-ES" sz="2000">
                <a:solidFill>
                  <a:srgbClr val="7F7F7F"/>
                </a:solidFill>
              </a:rPr>
              <a:t> </a:t>
            </a:r>
            <a:r>
              <a:rPr lang="es-ES" sz="2000" err="1">
                <a:solidFill>
                  <a:srgbClr val="7F7F7F"/>
                </a:solidFill>
              </a:rPr>
              <a:t>dictum</a:t>
            </a:r>
            <a:r>
              <a:rPr lang="es-ES" sz="2000">
                <a:solidFill>
                  <a:srgbClr val="7F7F7F"/>
                </a:solidFill>
              </a:rPr>
              <a:t> </a:t>
            </a:r>
            <a:r>
              <a:rPr lang="es-ES" sz="2000" err="1">
                <a:solidFill>
                  <a:srgbClr val="7F7F7F"/>
                </a:solidFill>
              </a:rPr>
              <a:t>pretium</a:t>
            </a:r>
            <a:r>
              <a:rPr lang="es-ES" sz="2000">
                <a:solidFill>
                  <a:srgbClr val="7F7F7F"/>
                </a:solidFill>
              </a:rPr>
              <a:t> id </a:t>
            </a:r>
            <a:r>
              <a:rPr lang="es-ES" sz="2000" err="1">
                <a:solidFill>
                  <a:srgbClr val="7F7F7F"/>
                </a:solidFill>
              </a:rPr>
              <a:t>finibus</a:t>
            </a:r>
            <a:r>
              <a:rPr lang="es-ES" sz="2000">
                <a:solidFill>
                  <a:srgbClr val="7F7F7F"/>
                </a:solidFill>
              </a:rPr>
              <a:t> odio. </a:t>
            </a:r>
            <a:r>
              <a:rPr lang="es-ES" sz="2000" err="1">
                <a:solidFill>
                  <a:srgbClr val="7F7F7F"/>
                </a:solidFill>
              </a:rPr>
              <a:t>Donec</a:t>
            </a:r>
            <a:r>
              <a:rPr lang="es-ES" sz="2000">
                <a:solidFill>
                  <a:srgbClr val="7F7F7F"/>
                </a:solidFill>
              </a:rPr>
              <a:t> vitae </a:t>
            </a:r>
            <a:r>
              <a:rPr lang="es-ES" sz="2000" err="1">
                <a:solidFill>
                  <a:srgbClr val="7F7F7F"/>
                </a:solidFill>
              </a:rPr>
              <a:t>nibh</a:t>
            </a:r>
            <a:r>
              <a:rPr lang="es-ES" sz="2000">
                <a:solidFill>
                  <a:srgbClr val="7F7F7F"/>
                </a:solidFill>
              </a:rPr>
              <a:t> </a:t>
            </a:r>
            <a:r>
              <a:rPr lang="es-ES" sz="2000" err="1">
                <a:solidFill>
                  <a:srgbClr val="7F7F7F"/>
                </a:solidFill>
              </a:rPr>
              <a:t>semper</a:t>
            </a:r>
            <a:r>
              <a:rPr lang="es-ES" sz="2000">
                <a:solidFill>
                  <a:srgbClr val="7F7F7F"/>
                </a:solidFill>
              </a:rPr>
              <a:t> </a:t>
            </a:r>
            <a:r>
              <a:rPr lang="es-ES" sz="2000" err="1">
                <a:solidFill>
                  <a:srgbClr val="7F7F7F"/>
                </a:solidFill>
              </a:rPr>
              <a:t>est</a:t>
            </a:r>
            <a:r>
              <a:rPr lang="es-ES" sz="2000">
                <a:solidFill>
                  <a:srgbClr val="7F7F7F"/>
                </a:solidFill>
              </a:rPr>
              <a:t> </a:t>
            </a:r>
            <a:r>
              <a:rPr lang="es-ES" sz="2000" err="1">
                <a:solidFill>
                  <a:srgbClr val="7F7F7F"/>
                </a:solidFill>
              </a:rPr>
              <a:t>luctus</a:t>
            </a:r>
            <a:r>
              <a:rPr lang="es-ES" sz="2000">
                <a:solidFill>
                  <a:srgbClr val="7F7F7F"/>
                </a:solidFill>
              </a:rPr>
              <a:t> </a:t>
            </a:r>
            <a:r>
              <a:rPr lang="es-ES" sz="2000" err="1">
                <a:solidFill>
                  <a:srgbClr val="7F7F7F"/>
                </a:solidFill>
              </a:rPr>
              <a:t>vulputate</a:t>
            </a:r>
            <a:r>
              <a:rPr lang="es-ES" sz="200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a:t>SEPARADOR</a:t>
            </a:r>
            <a:endParaRPr/>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RECAPITULEMOS</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REFERENCIAS</a:t>
            </a:r>
            <a:endParaRPr/>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a:t>Material elaborado por: Daniel Correa – Paola Vallejo</a:t>
            </a:r>
            <a:endParaRPr/>
          </a:p>
        </p:txBody>
      </p:sp>
    </p:spTree>
    <p:extLst>
      <p:ext uri="{BB962C8B-B14F-4D97-AF65-F5344CB8AC3E}">
        <p14:creationId xmlns:p14="http://schemas.microsoft.com/office/powerpoint/2010/main" val="2030407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Mnecación</a:t>
            </a:r>
            <a:endParaRPr lang="es-CO" sz="90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a:t>AGENDA</a:t>
            </a:r>
            <a:endParaRPr lang="es-CO"/>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a:solidFill>
                  <a:schemeClr val="bg1"/>
                </a:solidFill>
              </a:rPr>
              <a:t>Vigilada </a:t>
            </a:r>
            <a:r>
              <a:rPr lang="es-CO" sz="900" err="1">
                <a:solidFill>
                  <a:schemeClr val="bg1"/>
                </a:solidFill>
              </a:rPr>
              <a:t>Mineducación</a:t>
            </a:r>
            <a:endParaRPr lang="es-CO" sz="90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3" name="Google Shape;46;p33"/>
          <p:cNvSpPr/>
          <p:nvPr/>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6" name="Google Shape;45;p33"/>
          <p:cNvSpPr/>
          <p:nvPr/>
        </p:nvSpPr>
        <p:spPr>
          <a:xfrm>
            <a:off x="0" y="236901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ejemplo</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317745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Frameworks</a:t>
            </a:r>
            <a:endParaRPr lang="es-CO" sz="1800" b="0" i="0" u="none" strike="noStrike" cap="none">
              <a:solidFill>
                <a:schemeClr val="lt1"/>
              </a:solidFill>
              <a:latin typeface="Calibri"/>
              <a:ea typeface="Calibri"/>
              <a:cs typeface="Calibri"/>
              <a:sym typeface="Calibri"/>
            </a:endParaRPr>
          </a:p>
        </p:txBody>
      </p:sp>
      <p:sp>
        <p:nvSpPr>
          <p:cNvPr id="12" name="Google Shape;48;p33"/>
          <p:cNvSpPr/>
          <p:nvPr/>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98708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7" name="Google Shape;46;p33">
            <a:extLst>
              <a:ext uri="{FF2B5EF4-FFF2-40B4-BE49-F238E27FC236}">
                <a16:creationId xmlns:a16="http://schemas.microsoft.com/office/drawing/2014/main" id="{EF4010AD-4716-BB44-FF81-955FDCDF3C52}"/>
              </a:ext>
            </a:extLst>
          </p:cNvPr>
          <p:cNvSpPr/>
          <p:nvPr userDrawn="1"/>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8;p33">
            <a:extLst>
              <a:ext uri="{FF2B5EF4-FFF2-40B4-BE49-F238E27FC236}">
                <a16:creationId xmlns:a16="http://schemas.microsoft.com/office/drawing/2014/main" id="{B70719F6-D5A0-811C-2947-33E96F85646F}"/>
              </a:ext>
            </a:extLst>
          </p:cNvPr>
          <p:cNvSpPr/>
          <p:nvPr userDrawn="1"/>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5;p33">
            <a:extLst>
              <a:ext uri="{FF2B5EF4-FFF2-40B4-BE49-F238E27FC236}">
                <a16:creationId xmlns:a16="http://schemas.microsoft.com/office/drawing/2014/main" id="{C20F40A3-181D-992E-9D62-BBDA9C5D664B}"/>
              </a:ext>
            </a:extLst>
          </p:cNvPr>
          <p:cNvSpPr/>
          <p:nvPr userDrawn="1"/>
        </p:nvSpPr>
        <p:spPr>
          <a:xfrm>
            <a:off x="0" y="236901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ejemplo</a:t>
            </a:r>
            <a:endParaRPr lang="es-CO" sz="1400" b="0" i="0" u="none" strike="noStrike" cap="none">
              <a:solidFill>
                <a:srgbClr val="000000"/>
              </a:solidFill>
              <a:latin typeface="Arial"/>
              <a:ea typeface="Arial"/>
              <a:cs typeface="Arial"/>
              <a:sym typeface="Arial"/>
            </a:endParaRPr>
          </a:p>
        </p:txBody>
      </p:sp>
      <p:sp>
        <p:nvSpPr>
          <p:cNvPr id="28" name="Google Shape;47;p33">
            <a:extLst>
              <a:ext uri="{FF2B5EF4-FFF2-40B4-BE49-F238E27FC236}">
                <a16:creationId xmlns:a16="http://schemas.microsoft.com/office/drawing/2014/main" id="{879E3113-D2BF-9416-AA5D-59537D754DA7}"/>
              </a:ext>
            </a:extLst>
          </p:cNvPr>
          <p:cNvSpPr/>
          <p:nvPr userDrawn="1"/>
        </p:nvSpPr>
        <p:spPr>
          <a:xfrm>
            <a:off x="0" y="317745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Frameworks</a:t>
            </a:r>
            <a:endParaRPr lang="es-CO" sz="1800" b="0" i="0" u="none" strike="noStrike" cap="none">
              <a:solidFill>
                <a:schemeClr val="lt1"/>
              </a:solidFill>
              <a:latin typeface="Calibri"/>
              <a:ea typeface="Calibri"/>
              <a:cs typeface="Calibri"/>
              <a:sym typeface="Calibri"/>
            </a:endParaRPr>
          </a:p>
        </p:txBody>
      </p:sp>
      <p:sp>
        <p:nvSpPr>
          <p:cNvPr id="29" name="Google Shape;48;p33">
            <a:extLst>
              <a:ext uri="{FF2B5EF4-FFF2-40B4-BE49-F238E27FC236}">
                <a16:creationId xmlns:a16="http://schemas.microsoft.com/office/drawing/2014/main" id="{501483D7-87B7-40B7-917E-C3D0087A03A7}"/>
              </a:ext>
            </a:extLst>
          </p:cNvPr>
          <p:cNvSpPr/>
          <p:nvPr userDrawn="1"/>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47;p33">
            <a:extLst>
              <a:ext uri="{FF2B5EF4-FFF2-40B4-BE49-F238E27FC236}">
                <a16:creationId xmlns:a16="http://schemas.microsoft.com/office/drawing/2014/main" id="{5FE262F9-1107-E0F8-8DD4-F3D6C1F01B23}"/>
              </a:ext>
            </a:extLst>
          </p:cNvPr>
          <p:cNvSpPr/>
          <p:nvPr userDrawn="1"/>
        </p:nvSpPr>
        <p:spPr>
          <a:xfrm>
            <a:off x="0" y="398708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CO" sz="1800" b="0" i="0" u="none" strike="noStrike" cap="none">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7" name="Google Shape;46;p33">
            <a:extLst>
              <a:ext uri="{FF2B5EF4-FFF2-40B4-BE49-F238E27FC236}">
                <a16:creationId xmlns:a16="http://schemas.microsoft.com/office/drawing/2014/main" id="{D822A70C-7C9B-B298-AB01-E06D25E94D6B}"/>
              </a:ext>
            </a:extLst>
          </p:cNvPr>
          <p:cNvSpPr/>
          <p:nvPr userDrawn="1"/>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8;p33">
            <a:extLst>
              <a:ext uri="{FF2B5EF4-FFF2-40B4-BE49-F238E27FC236}">
                <a16:creationId xmlns:a16="http://schemas.microsoft.com/office/drawing/2014/main" id="{B534E63E-1635-4FA4-289B-342194F1731A}"/>
              </a:ext>
            </a:extLst>
          </p:cNvPr>
          <p:cNvSpPr/>
          <p:nvPr userDrawn="1"/>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5;p33">
            <a:extLst>
              <a:ext uri="{FF2B5EF4-FFF2-40B4-BE49-F238E27FC236}">
                <a16:creationId xmlns:a16="http://schemas.microsoft.com/office/drawing/2014/main" id="{47BD2419-6D1B-A355-4119-760E2089815E}"/>
              </a:ext>
            </a:extLst>
          </p:cNvPr>
          <p:cNvSpPr/>
          <p:nvPr userDrawn="1"/>
        </p:nvSpPr>
        <p:spPr>
          <a:xfrm>
            <a:off x="0" y="236901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ejemplo</a:t>
            </a:r>
            <a:endParaRPr lang="es-CO" sz="1400" b="0" i="0" u="none" strike="noStrike" cap="none">
              <a:solidFill>
                <a:srgbClr val="000000"/>
              </a:solidFill>
              <a:latin typeface="Arial"/>
              <a:ea typeface="Arial"/>
              <a:cs typeface="Arial"/>
              <a:sym typeface="Arial"/>
            </a:endParaRPr>
          </a:p>
        </p:txBody>
      </p:sp>
      <p:sp>
        <p:nvSpPr>
          <p:cNvPr id="28" name="Google Shape;47;p33">
            <a:extLst>
              <a:ext uri="{FF2B5EF4-FFF2-40B4-BE49-F238E27FC236}">
                <a16:creationId xmlns:a16="http://schemas.microsoft.com/office/drawing/2014/main" id="{FA56481C-E1D1-6D97-7520-305E150E37CE}"/>
              </a:ext>
            </a:extLst>
          </p:cNvPr>
          <p:cNvSpPr/>
          <p:nvPr userDrawn="1"/>
        </p:nvSpPr>
        <p:spPr>
          <a:xfrm>
            <a:off x="0" y="317745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Frameworks</a:t>
            </a:r>
            <a:endParaRPr lang="es-CO" sz="1800" b="0" i="0" u="none" strike="noStrike" cap="none">
              <a:solidFill>
                <a:schemeClr val="lt1"/>
              </a:solidFill>
              <a:latin typeface="Calibri"/>
              <a:ea typeface="Calibri"/>
              <a:cs typeface="Calibri"/>
              <a:sym typeface="Calibri"/>
            </a:endParaRPr>
          </a:p>
        </p:txBody>
      </p:sp>
      <p:sp>
        <p:nvSpPr>
          <p:cNvPr id="29" name="Google Shape;48;p33">
            <a:extLst>
              <a:ext uri="{FF2B5EF4-FFF2-40B4-BE49-F238E27FC236}">
                <a16:creationId xmlns:a16="http://schemas.microsoft.com/office/drawing/2014/main" id="{D5054FA0-4B38-1D38-061D-448E1B0E2008}"/>
              </a:ext>
            </a:extLst>
          </p:cNvPr>
          <p:cNvSpPr/>
          <p:nvPr userDrawn="1"/>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47;p33">
            <a:extLst>
              <a:ext uri="{FF2B5EF4-FFF2-40B4-BE49-F238E27FC236}">
                <a16:creationId xmlns:a16="http://schemas.microsoft.com/office/drawing/2014/main" id="{A6D46080-04AE-F508-0EE9-72B368D99BD7}"/>
              </a:ext>
            </a:extLst>
          </p:cNvPr>
          <p:cNvSpPr/>
          <p:nvPr userDrawn="1"/>
        </p:nvSpPr>
        <p:spPr>
          <a:xfrm>
            <a:off x="0" y="398708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err="1">
                <a:solidFill>
                  <a:schemeClr val="lt1"/>
                </a:solidFill>
                <a:latin typeface="Calibri"/>
                <a:ea typeface="Calibri"/>
                <a:cs typeface="Calibri"/>
                <a:sym typeface="Calibri"/>
              </a:rPr>
              <a:t>Arquictecturas</a:t>
            </a:r>
            <a:r>
              <a:rPr lang="es-CO" sz="1800" b="0" i="0" u="none" strike="noStrike" cap="none">
                <a:solidFill>
                  <a:schemeClr val="lt1"/>
                </a:solidFill>
                <a:latin typeface="Calibri"/>
                <a:ea typeface="Calibri"/>
                <a:cs typeface="Calibri"/>
                <a:sym typeface="Calibri"/>
              </a:rPr>
              <a:t> CS</a:t>
            </a:r>
            <a:endParaRPr sz="1400" b="0" i="0" u="none" strike="noStrike" cap="none">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Apps Web</a:t>
            </a:r>
            <a:endParaRPr lang="es-CO" sz="1400" b="0" i="0" u="none" strike="noStrike" cap="none">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Front-</a:t>
            </a:r>
            <a:r>
              <a:rPr lang="es-CO" sz="1800" b="0" i="0" u="none" strike="noStrike" cap="none" err="1">
                <a:solidFill>
                  <a:schemeClr val="lt1"/>
                </a:solidFill>
                <a:latin typeface="Calibri"/>
                <a:ea typeface="Calibri"/>
                <a:cs typeface="Calibri"/>
                <a:sym typeface="Calibri"/>
              </a:rPr>
              <a:t>end</a:t>
            </a:r>
            <a:endParaRPr lang="es-CO" sz="1400" b="0" i="0" u="none" strike="noStrike" cap="none">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Atributos de calidad</a:t>
            </a:r>
          </a:p>
        </p:txBody>
      </p:sp>
    </p:spTree>
    <p:extLst>
      <p:ext uri="{BB962C8B-B14F-4D97-AF65-F5344CB8AC3E}">
        <p14:creationId xmlns:p14="http://schemas.microsoft.com/office/powerpoint/2010/main" val="258154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a:t>TÍTULO</a:t>
            </a:r>
            <a:endParaRPr/>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a:p>
            <a:pPr lvl="1"/>
            <a:endParaRPr lang="es-ES"/>
          </a:p>
          <a:p>
            <a:pPr lvl="1"/>
            <a:endParaRPr lang="es-ES"/>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Introducción</a:t>
            </a:r>
            <a:endParaRPr lang="es-CO" sz="1400" b="0" i="0" u="none" strike="noStrike" cap="none">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Evolución del software</a:t>
            </a:r>
            <a:endParaRPr sz="1400" b="0" i="0" u="none" strike="noStrike" cap="none">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Hacer “buen” software</a:t>
            </a:r>
            <a:endParaRPr sz="1400" b="0" i="0" u="none" strike="noStrike" cap="none">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Caso de estudio</a:t>
            </a:r>
            <a:endParaRPr sz="1400" b="0" i="0" u="none" strike="noStrike" cap="none">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Paradigmas de software</a:t>
            </a:r>
            <a:endParaRPr lang="es-CO" sz="1400" b="0" i="0" u="none" strike="noStrike" cap="none">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a:solidFill>
                  <a:schemeClr val="lt1"/>
                </a:solidFill>
                <a:latin typeface="Calibri"/>
                <a:ea typeface="Calibri"/>
                <a:cs typeface="Calibri"/>
                <a:sym typeface="Calibri"/>
              </a:rPr>
              <a:t>Arquitecturas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683" r:id="rId7"/>
    <p:sldLayoutId id="2147483684" r:id="rId8"/>
    <p:sldLayoutId id="2147483699" r:id="rId9"/>
    <p:sldLayoutId id="2147483700" r:id="rId10"/>
    <p:sldLayoutId id="2147483701" r:id="rId11"/>
    <p:sldLayoutId id="2147483702" r:id="rId12"/>
    <p:sldLayoutId id="2147483703"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48.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3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6.xml"/><Relationship Id="rId5" Type="http://schemas.openxmlformats.org/officeDocument/2006/relationships/hyperlink" Target="https://steelkiwi.com/blog/why-django-best-web-framework-your-project/" TargetMode="Externa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b="1"/>
              <a:t>Caso de ejemplo</a:t>
            </a:r>
          </a:p>
          <a:p>
            <a:pPr marL="457200" indent="-457200">
              <a:buSzPct val="100000"/>
            </a:pPr>
            <a:r>
              <a:rPr lang="es-CO" err="1"/>
              <a:t>Frameworks</a:t>
            </a:r>
            <a:endParaRPr lang="es-CO"/>
          </a:p>
          <a:p>
            <a:pPr marL="457200" indent="-457200">
              <a:buSzPct val="100000"/>
            </a:pPr>
            <a:r>
              <a:rPr lang="es-CO"/>
              <a:t>Django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449C86C-C87F-56FB-5B95-68E3F26997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pic>
        <p:nvPicPr>
          <p:cNvPr id="5" name="Marcador de contenido 6" descr="Una captura de pantalla de una computadora&#10;&#10;Descripción generada automáticamente">
            <a:extLst>
              <a:ext uri="{FF2B5EF4-FFF2-40B4-BE49-F238E27FC236}">
                <a16:creationId xmlns:a16="http://schemas.microsoft.com/office/drawing/2014/main" id="{395A8107-2952-5E35-8060-F0492AD3B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994" y="297888"/>
            <a:ext cx="6709679" cy="6303932"/>
          </a:xfrm>
          <a:prstGeom prst="rect">
            <a:avLst/>
          </a:prstGeom>
        </p:spPr>
        <p:style>
          <a:lnRef idx="2">
            <a:schemeClr val="dk1"/>
          </a:lnRef>
          <a:fillRef idx="1">
            <a:schemeClr val="lt1"/>
          </a:fillRef>
          <a:effectRef idx="0">
            <a:schemeClr val="dk1"/>
          </a:effectRef>
          <a:fontRef idx="minor">
            <a:schemeClr val="dk1"/>
          </a:fontRef>
        </p:style>
      </p:pic>
      <p:pic>
        <p:nvPicPr>
          <p:cNvPr id="6" name="Imagen 5">
            <a:extLst>
              <a:ext uri="{FF2B5EF4-FFF2-40B4-BE49-F238E27FC236}">
                <a16:creationId xmlns:a16="http://schemas.microsoft.com/office/drawing/2014/main" id="{572F9E31-5F1A-7C6A-5E23-9B72A7D82114}"/>
              </a:ext>
            </a:extLst>
          </p:cNvPr>
          <p:cNvPicPr>
            <a:picLocks noChangeAspect="1"/>
          </p:cNvPicPr>
          <p:nvPr/>
        </p:nvPicPr>
        <p:blipFill>
          <a:blip r:embed="rId3"/>
          <a:stretch>
            <a:fillRect/>
          </a:stretch>
        </p:blipFill>
        <p:spPr>
          <a:xfrm>
            <a:off x="6746108" y="3596731"/>
            <a:ext cx="5170308" cy="2585154"/>
          </a:xfrm>
          <a:prstGeom prst="rect">
            <a:avLst/>
          </a:prstGeom>
        </p:spPr>
        <p:style>
          <a:lnRef idx="2">
            <a:schemeClr val="dk1"/>
          </a:lnRef>
          <a:fillRef idx="1">
            <a:schemeClr val="lt1"/>
          </a:fillRef>
          <a:effectRef idx="0">
            <a:schemeClr val="dk1"/>
          </a:effectRef>
          <a:fontRef idx="minor">
            <a:schemeClr val="dk1"/>
          </a:fontRef>
        </p:style>
      </p:pic>
      <p:sp>
        <p:nvSpPr>
          <p:cNvPr id="2" name="Rectángulo 1">
            <a:extLst>
              <a:ext uri="{FF2B5EF4-FFF2-40B4-BE49-F238E27FC236}">
                <a16:creationId xmlns:a16="http://schemas.microsoft.com/office/drawing/2014/main" id="{6A161757-FDF3-2520-F0D7-039143CA37E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9727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1410789"/>
            <a:ext cx="9666016" cy="2322852"/>
          </a:xfrm>
        </p:spPr>
        <p:txBody>
          <a:bodyPr>
            <a:normAutofit/>
          </a:bodyPr>
          <a:lstStyle/>
          <a:p>
            <a:pPr marL="0" indent="0">
              <a:buNone/>
            </a:pPr>
            <a:r>
              <a:rPr lang="es-CO" sz="2500" i="1"/>
              <a:t>Si al final se enfrenta a un desarrollo desde cero, documente muy bien la arquitectura de su proyecto y mantenga esa documentación actualizada.</a:t>
            </a:r>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243" y="3222365"/>
            <a:ext cx="2834983" cy="2834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547992B-38A2-F023-BDB6-9A90961B587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40372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786581"/>
            <a:ext cx="9666016" cy="2123766"/>
          </a:xfrm>
        </p:spPr>
        <p:txBody>
          <a:bodyPr>
            <a:normAutofit/>
          </a:bodyPr>
          <a:lstStyle/>
          <a:p>
            <a:r>
              <a:rPr lang="es-ES" sz="4400"/>
              <a:t>¿Qué otra opción totalmente opuesta al desarrollo desde cero se nos ocurre?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0397180E-DB82-68EE-D150-8EB1DA8A2A31}"/>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48658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44B9A-5303-06B7-B18A-99283F466275}"/>
              </a:ext>
            </a:extLst>
          </p:cNvPr>
          <p:cNvSpPr>
            <a:spLocks noGrp="1"/>
          </p:cNvSpPr>
          <p:nvPr>
            <p:ph type="title"/>
          </p:nvPr>
        </p:nvSpPr>
        <p:spPr/>
        <p:txBody>
          <a:bodyPr>
            <a:noAutofit/>
          </a:bodyPr>
          <a:lstStyle/>
          <a:p>
            <a:r>
              <a:rPr lang="es-CO" sz="3600"/>
              <a:t>Opción 2: ¿Qué tal si no desarrollamos nada?</a:t>
            </a:r>
          </a:p>
        </p:txBody>
      </p:sp>
      <p:sp>
        <p:nvSpPr>
          <p:cNvPr id="3" name="Marcador de texto 2">
            <a:extLst>
              <a:ext uri="{FF2B5EF4-FFF2-40B4-BE49-F238E27FC236}">
                <a16:creationId xmlns:a16="http://schemas.microsoft.com/office/drawing/2014/main" id="{65C6A6E5-CF57-F87D-3AE6-837ECE69E457}"/>
              </a:ext>
            </a:extLst>
          </p:cNvPr>
          <p:cNvSpPr>
            <a:spLocks noGrp="1"/>
          </p:cNvSpPr>
          <p:nvPr>
            <p:ph type="body" idx="1"/>
          </p:nvPr>
        </p:nvSpPr>
        <p:spPr>
          <a:xfrm>
            <a:off x="2076994" y="1410789"/>
            <a:ext cx="5464348" cy="4663440"/>
          </a:xfrm>
        </p:spPr>
        <p:txBody>
          <a:bodyPr anchor="ctr">
            <a:normAutofit/>
          </a:bodyPr>
          <a:lstStyle/>
          <a:p>
            <a:pPr algn="just"/>
            <a:r>
              <a:rPr lang="es-CO" sz="2400"/>
              <a:t>Una tendencia actual en la implementación de productos de software es ofrecerlos como servicios: </a:t>
            </a:r>
            <a:r>
              <a:rPr lang="es-CO" sz="2400" b="1"/>
              <a:t>Software as a </a:t>
            </a:r>
            <a:r>
              <a:rPr lang="es-CO" sz="2400" b="1" err="1"/>
              <a:t>service</a:t>
            </a:r>
            <a:r>
              <a:rPr lang="es-CO" sz="2400" b="1"/>
              <a:t> (SaaS)</a:t>
            </a:r>
            <a:r>
              <a:rPr lang="es-CO" sz="2400"/>
              <a:t>.</a:t>
            </a:r>
          </a:p>
          <a:p>
            <a:pPr algn="just"/>
            <a:endParaRPr lang="es-CO" sz="2400"/>
          </a:p>
          <a:p>
            <a:pPr algn="just"/>
            <a:r>
              <a:rPr lang="es-CO" sz="2400"/>
              <a:t>¿Qué tal si en lugar de implementar la aplicación anterior, adquirimos un servicio en la nube?.</a:t>
            </a:r>
          </a:p>
        </p:txBody>
      </p:sp>
      <p:sp>
        <p:nvSpPr>
          <p:cNvPr id="4" name="Marcador de número de diapositiva 3">
            <a:extLst>
              <a:ext uri="{FF2B5EF4-FFF2-40B4-BE49-F238E27FC236}">
                <a16:creationId xmlns:a16="http://schemas.microsoft.com/office/drawing/2014/main" id="{9216593A-AA33-4EB5-4EF6-1EDD67E98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Picture 2" descr="http://www.teleinfo.mx/wp-content/uploads/2015/04/icon-saas_3.jpg">
            <a:extLst>
              <a:ext uri="{FF2B5EF4-FFF2-40B4-BE49-F238E27FC236}">
                <a16:creationId xmlns:a16="http://schemas.microsoft.com/office/drawing/2014/main" id="{6EF8FF4F-C1DF-D2F5-8D73-6172BCEA39C3}"/>
              </a:ext>
            </a:extLst>
          </p:cNvPr>
          <p:cNvPicPr>
            <a:picLocks noChangeAspect="1" noChangeArrowheads="1"/>
          </p:cNvPicPr>
          <p:nvPr/>
        </p:nvPicPr>
        <p:blipFill>
          <a:blip r:embed="rId2"/>
          <a:srcRect/>
          <a:stretch>
            <a:fillRect/>
          </a:stretch>
        </p:blipFill>
        <p:spPr bwMode="auto">
          <a:xfrm>
            <a:off x="7972752" y="2513785"/>
            <a:ext cx="3665895" cy="2457448"/>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Rectángulo 5">
            <a:extLst>
              <a:ext uri="{FF2B5EF4-FFF2-40B4-BE49-F238E27FC236}">
                <a16:creationId xmlns:a16="http://schemas.microsoft.com/office/drawing/2014/main" id="{1BBD4486-4E5E-B5A7-50A4-07289793BA3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284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148E0-A386-6BCD-7244-F2AA4653A4D2}"/>
              </a:ext>
            </a:extLst>
          </p:cNvPr>
          <p:cNvSpPr>
            <a:spLocks noGrp="1"/>
          </p:cNvSpPr>
          <p:nvPr>
            <p:ph type="title"/>
          </p:nvPr>
        </p:nvSpPr>
        <p:spPr/>
        <p:txBody>
          <a:bodyPr/>
          <a:lstStyle/>
          <a:p>
            <a:r>
              <a:rPr lang="es-CO"/>
              <a:t>SaaS para administración de hoteles</a:t>
            </a:r>
          </a:p>
        </p:txBody>
      </p:sp>
      <p:sp>
        <p:nvSpPr>
          <p:cNvPr id="4" name="Marcador de número de diapositiva 3">
            <a:extLst>
              <a:ext uri="{FF2B5EF4-FFF2-40B4-BE49-F238E27FC236}">
                <a16:creationId xmlns:a16="http://schemas.microsoft.com/office/drawing/2014/main" id="{743A5D29-310D-4E1A-0AE4-E34E3DAA72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sp>
        <p:nvSpPr>
          <p:cNvPr id="5" name="Marcador de contenido 2">
            <a:extLst>
              <a:ext uri="{FF2B5EF4-FFF2-40B4-BE49-F238E27FC236}">
                <a16:creationId xmlns:a16="http://schemas.microsoft.com/office/drawing/2014/main" id="{6A74DE8E-9114-3DB3-C532-7A824C5F64D8}"/>
              </a:ext>
            </a:extLst>
          </p:cNvPr>
          <p:cNvSpPr txBox="1">
            <a:spLocks/>
          </p:cNvSpPr>
          <p:nvPr/>
        </p:nvSpPr>
        <p:spPr>
          <a:xfrm>
            <a:off x="2185482" y="1535203"/>
            <a:ext cx="5439684" cy="4663440"/>
          </a:xfrm>
          <a:prstGeom prst="rect">
            <a:avLst/>
          </a:prstGeom>
          <a:noFill/>
          <a:ln>
            <a:noFill/>
          </a:ln>
        </p:spPr>
        <p:txBody>
          <a:bodyPr spcFirstLastPara="1" vert="horz" wrap="square" lIns="91425" tIns="45700" rIns="91425" bIns="45700"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r>
              <a:rPr lang="es-CO" sz="2400" err="1"/>
              <a:t>eZee</a:t>
            </a:r>
            <a:r>
              <a:rPr lang="es-CO" sz="2400"/>
              <a:t> Absolute - Hotel Management </a:t>
            </a:r>
            <a:r>
              <a:rPr lang="es-CO" sz="2400" err="1"/>
              <a:t>System</a:t>
            </a:r>
            <a:r>
              <a:rPr lang="es-CO" sz="2400"/>
              <a:t> Cloud PMS Software </a:t>
            </a:r>
            <a:r>
              <a:rPr lang="es-CO" sz="2400" err="1"/>
              <a:t>on</a:t>
            </a:r>
            <a:r>
              <a:rPr lang="es-CO" sz="2400"/>
              <a:t> Web</a:t>
            </a:r>
          </a:p>
          <a:p>
            <a:endParaRPr lang="es-CO" sz="2400"/>
          </a:p>
          <a:p>
            <a:endParaRPr lang="es-CO" sz="2400"/>
          </a:p>
          <a:p>
            <a:endParaRPr lang="es-CO" sz="2400"/>
          </a:p>
          <a:p>
            <a:endParaRPr lang="es-CO" sz="2400"/>
          </a:p>
          <a:p>
            <a:r>
              <a:rPr lang="es-CO" sz="2400" err="1"/>
              <a:t>HoteloPro</a:t>
            </a:r>
            <a:r>
              <a:rPr lang="es-CO" sz="2400"/>
              <a:t> - Simple online hotel </a:t>
            </a:r>
            <a:r>
              <a:rPr lang="es-CO" sz="2400" err="1"/>
              <a:t>management</a:t>
            </a:r>
            <a:r>
              <a:rPr lang="es-CO" sz="2400"/>
              <a:t> </a:t>
            </a:r>
            <a:r>
              <a:rPr lang="es-CO" sz="2400" err="1"/>
              <a:t>system</a:t>
            </a:r>
            <a:endParaRPr lang="es-CO" sz="2400"/>
          </a:p>
        </p:txBody>
      </p:sp>
      <p:pic>
        <p:nvPicPr>
          <p:cNvPr id="6" name="Picture 7" descr="E:\download (1).png">
            <a:extLst>
              <a:ext uri="{FF2B5EF4-FFF2-40B4-BE49-F238E27FC236}">
                <a16:creationId xmlns:a16="http://schemas.microsoft.com/office/drawing/2014/main" id="{54BFBF2F-7DA7-05CC-E40C-8B5C5574459F}"/>
              </a:ext>
            </a:extLst>
          </p:cNvPr>
          <p:cNvPicPr>
            <a:picLocks noChangeAspect="1" noChangeArrowheads="1"/>
          </p:cNvPicPr>
          <p:nvPr/>
        </p:nvPicPr>
        <p:blipFill>
          <a:blip r:embed="rId2"/>
          <a:srcRect/>
          <a:stretch>
            <a:fillRect/>
          </a:stretch>
        </p:blipFill>
        <p:spPr bwMode="auto">
          <a:xfrm>
            <a:off x="8194400" y="4126941"/>
            <a:ext cx="3045962" cy="2071702"/>
          </a:xfrm>
          <a:prstGeom prst="rect">
            <a:avLst/>
          </a:prstGeom>
        </p:spPr>
        <p:style>
          <a:lnRef idx="2">
            <a:schemeClr val="dk1"/>
          </a:lnRef>
          <a:fillRef idx="1">
            <a:schemeClr val="lt1"/>
          </a:fillRef>
          <a:effectRef idx="0">
            <a:schemeClr val="dk1"/>
          </a:effectRef>
          <a:fontRef idx="minor">
            <a:schemeClr val="dk1"/>
          </a:fontRef>
        </p:style>
      </p:pic>
      <p:pic>
        <p:nvPicPr>
          <p:cNvPr id="7" name="Picture 9" descr="http://d1myhw8pp24x4f.cloudfront.net/software_logo/ezee-Absolute-logo.png">
            <a:extLst>
              <a:ext uri="{FF2B5EF4-FFF2-40B4-BE49-F238E27FC236}">
                <a16:creationId xmlns:a16="http://schemas.microsoft.com/office/drawing/2014/main" id="{38E16BF4-A4F3-5BAD-70F2-7EDFDB78C7C9}"/>
              </a:ext>
            </a:extLst>
          </p:cNvPr>
          <p:cNvPicPr>
            <a:picLocks noChangeAspect="1" noChangeArrowheads="1"/>
          </p:cNvPicPr>
          <p:nvPr/>
        </p:nvPicPr>
        <p:blipFill>
          <a:blip r:embed="rId3" cstate="print"/>
          <a:srcRect/>
          <a:stretch>
            <a:fillRect/>
          </a:stretch>
        </p:blipFill>
        <p:spPr bwMode="auto">
          <a:xfrm>
            <a:off x="7976303" y="1682687"/>
            <a:ext cx="3482156" cy="1825597"/>
          </a:xfrm>
          <a:prstGeom prst="rect">
            <a:avLst/>
          </a:prstGeom>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6CF109C0-F8AE-32AA-5059-3D49B6D6F21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8700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1E025-1B38-35D1-35FC-6E8C2586B294}"/>
              </a:ext>
            </a:extLst>
          </p:cNvPr>
          <p:cNvSpPr>
            <a:spLocks noGrp="1"/>
          </p:cNvSpPr>
          <p:nvPr>
            <p:ph type="title"/>
          </p:nvPr>
        </p:nvSpPr>
        <p:spPr/>
        <p:txBody>
          <a:bodyPr/>
          <a:lstStyle/>
          <a:p>
            <a:r>
              <a:rPr lang="es-CO"/>
              <a:t>¿Ventajas/Retos?</a:t>
            </a:r>
          </a:p>
        </p:txBody>
      </p:sp>
      <p:sp>
        <p:nvSpPr>
          <p:cNvPr id="3" name="Marcador de texto 2">
            <a:extLst>
              <a:ext uri="{FF2B5EF4-FFF2-40B4-BE49-F238E27FC236}">
                <a16:creationId xmlns:a16="http://schemas.microsoft.com/office/drawing/2014/main" id="{1D991CEE-41C4-8786-509B-85D8B843FF2F}"/>
              </a:ext>
            </a:extLst>
          </p:cNvPr>
          <p:cNvSpPr>
            <a:spLocks noGrp="1"/>
          </p:cNvSpPr>
          <p:nvPr>
            <p:ph type="body" idx="1"/>
          </p:nvPr>
        </p:nvSpPr>
        <p:spPr>
          <a:xfrm>
            <a:off x="2076994" y="1410789"/>
            <a:ext cx="4530283" cy="4663440"/>
          </a:xfrm>
        </p:spPr>
        <p:txBody>
          <a:bodyPr anchor="ctr"/>
          <a:lstStyle/>
          <a:p>
            <a:pPr marL="0" indent="0">
              <a:buNone/>
            </a:pPr>
            <a:r>
              <a:rPr lang="en-US" sz="2400" b="1" err="1"/>
              <a:t>Ventajas</a:t>
            </a:r>
            <a:endParaRPr lang="en-US" sz="2400" b="1"/>
          </a:p>
          <a:p>
            <a:pPr indent="-457200"/>
            <a:r>
              <a:rPr lang="en-US" sz="2400"/>
              <a:t>Reduced time to benefit</a:t>
            </a:r>
          </a:p>
          <a:p>
            <a:pPr indent="-457200"/>
            <a:r>
              <a:rPr lang="es-CO" sz="2400" err="1"/>
              <a:t>Lower</a:t>
            </a:r>
            <a:r>
              <a:rPr lang="es-CO" sz="2400"/>
              <a:t> </a:t>
            </a:r>
            <a:r>
              <a:rPr lang="es-CO" sz="2400" err="1"/>
              <a:t>costs</a:t>
            </a:r>
            <a:endParaRPr lang="es-CO" sz="2400"/>
          </a:p>
          <a:p>
            <a:pPr indent="-457200"/>
            <a:r>
              <a:rPr lang="es-CO" sz="2400" err="1"/>
              <a:t>Scalability</a:t>
            </a:r>
            <a:r>
              <a:rPr lang="es-CO" sz="2400"/>
              <a:t> and </a:t>
            </a:r>
            <a:r>
              <a:rPr lang="es-CO" sz="2400" err="1"/>
              <a:t>integration</a:t>
            </a:r>
            <a:endParaRPr lang="es-CO" sz="2400"/>
          </a:p>
          <a:p>
            <a:pPr indent="-457200"/>
            <a:r>
              <a:rPr lang="es-CO" sz="2400"/>
              <a:t>New </a:t>
            </a:r>
            <a:r>
              <a:rPr lang="es-CO" sz="2400" err="1"/>
              <a:t>releases</a:t>
            </a:r>
            <a:r>
              <a:rPr lang="es-CO" sz="2400"/>
              <a:t> (</a:t>
            </a:r>
            <a:r>
              <a:rPr lang="es-CO" sz="2400" err="1"/>
              <a:t>upgrades</a:t>
            </a:r>
            <a:r>
              <a:rPr lang="es-CO" sz="2400"/>
              <a:t>)</a:t>
            </a:r>
          </a:p>
          <a:p>
            <a:pPr indent="-457200"/>
            <a:r>
              <a:rPr lang="en-US" sz="2400"/>
              <a:t>Easy to use and perform proof of concepts</a:t>
            </a:r>
            <a:endParaRPr lang="es-CO" sz="2400"/>
          </a:p>
        </p:txBody>
      </p:sp>
      <p:sp>
        <p:nvSpPr>
          <p:cNvPr id="4" name="Marcador de número de diapositiva 3">
            <a:extLst>
              <a:ext uri="{FF2B5EF4-FFF2-40B4-BE49-F238E27FC236}">
                <a16:creationId xmlns:a16="http://schemas.microsoft.com/office/drawing/2014/main" id="{E3AEEFD0-5C7C-5358-3B28-CDD5E34841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
        <p:nvSpPr>
          <p:cNvPr id="5" name="Marcador de texto 2">
            <a:extLst>
              <a:ext uri="{FF2B5EF4-FFF2-40B4-BE49-F238E27FC236}">
                <a16:creationId xmlns:a16="http://schemas.microsoft.com/office/drawing/2014/main" id="{0D9F726E-A2DA-D151-6FF0-8B2C3861D79A}"/>
              </a:ext>
            </a:extLst>
          </p:cNvPr>
          <p:cNvSpPr txBox="1">
            <a:spLocks/>
          </p:cNvSpPr>
          <p:nvPr/>
        </p:nvSpPr>
        <p:spPr>
          <a:xfrm>
            <a:off x="7226710" y="1410789"/>
            <a:ext cx="4302066" cy="4663440"/>
          </a:xfrm>
          <a:prstGeom prst="rect">
            <a:avLst/>
          </a:prstGeom>
          <a:noFill/>
          <a:ln>
            <a:noFill/>
          </a:ln>
        </p:spPr>
        <p:txBody>
          <a:bodyPr spcFirstLastPara="1" vert="horz" wrap="square" lIns="91425" tIns="45700" rIns="91425" bIns="45700" rtlCol="0" anchor="ctr"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err="1"/>
              <a:t>Retos</a:t>
            </a:r>
            <a:endParaRPr lang="en-US" sz="2400" b="1"/>
          </a:p>
          <a:p>
            <a:pPr indent="-457200"/>
            <a:r>
              <a:rPr lang="en-US" sz="2400"/>
              <a:t>Lack of control</a:t>
            </a:r>
          </a:p>
          <a:p>
            <a:pPr indent="-457200"/>
            <a:r>
              <a:rPr lang="en-US" sz="2400"/>
              <a:t>Security and data concerns </a:t>
            </a:r>
          </a:p>
          <a:p>
            <a:pPr indent="-457200"/>
            <a:r>
              <a:rPr lang="en-US" sz="2400"/>
              <a:t>Limited range of applications </a:t>
            </a:r>
          </a:p>
          <a:p>
            <a:pPr indent="-457200"/>
            <a:r>
              <a:rPr lang="en-US" sz="2400"/>
              <a:t>Connectivity requirement</a:t>
            </a:r>
          </a:p>
          <a:p>
            <a:pPr indent="-457200"/>
            <a:r>
              <a:rPr lang="en-US" sz="2400"/>
              <a:t>Performance</a:t>
            </a:r>
          </a:p>
        </p:txBody>
      </p:sp>
      <p:sp>
        <p:nvSpPr>
          <p:cNvPr id="6" name="Rectángulo 5">
            <a:extLst>
              <a:ext uri="{FF2B5EF4-FFF2-40B4-BE49-F238E27FC236}">
                <a16:creationId xmlns:a16="http://schemas.microsoft.com/office/drawing/2014/main" id="{7FE34BAF-E080-B16C-5FBD-0ABB4E6650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67540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1392107"/>
            <a:ext cx="9666016" cy="1018902"/>
          </a:xfrm>
        </p:spPr>
        <p:txBody>
          <a:bodyPr>
            <a:normAutofit fontScale="90000"/>
          </a:bodyPr>
          <a:lstStyle/>
          <a:p>
            <a:r>
              <a:rPr lang="es-ES" sz="4000"/>
              <a:t>Supongamos que el servicio en la nube no cumple con los requisitos del cliente.</a:t>
            </a:r>
            <a:br>
              <a:rPr lang="es-ES" sz="4000"/>
            </a:br>
            <a:r>
              <a:rPr lang="es-ES" sz="4000"/>
              <a:t>¿Qué otra opción se nos ocurre?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DEAADE24-E202-F11A-8020-5BAFEA46EE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48174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a:t>Caso de ejemplo</a:t>
            </a:r>
          </a:p>
          <a:p>
            <a:pPr marL="457200" indent="-457200">
              <a:buSzPct val="100000"/>
            </a:pPr>
            <a:r>
              <a:rPr lang="es-CO" b="1" err="1"/>
              <a:t>Frameworks</a:t>
            </a:r>
            <a:endParaRPr lang="es-CO" b="1"/>
          </a:p>
          <a:p>
            <a:pPr marL="457200" indent="-457200">
              <a:buSzPct val="100000"/>
            </a:pPr>
            <a:r>
              <a:rPr lang="es-CO"/>
              <a:t>Django</a:t>
            </a:r>
          </a:p>
        </p:txBody>
      </p:sp>
    </p:spTree>
    <p:extLst>
      <p:ext uri="{BB962C8B-B14F-4D97-AF65-F5344CB8AC3E}">
        <p14:creationId xmlns:p14="http://schemas.microsoft.com/office/powerpoint/2010/main" val="32601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CE2CE-DAA0-2627-890F-EBF8B6499DFA}"/>
              </a:ext>
            </a:extLst>
          </p:cNvPr>
          <p:cNvSpPr>
            <a:spLocks noGrp="1"/>
          </p:cNvSpPr>
          <p:nvPr>
            <p:ph type="title"/>
          </p:nvPr>
        </p:nvSpPr>
        <p:spPr/>
        <p:txBody>
          <a:bodyPr/>
          <a:lstStyle/>
          <a:p>
            <a:r>
              <a:rPr lang="es-CO" err="1"/>
              <a:t>Frameworks</a:t>
            </a:r>
            <a:r>
              <a:rPr lang="es-CO"/>
              <a:t> de software</a:t>
            </a:r>
          </a:p>
        </p:txBody>
      </p:sp>
      <p:sp>
        <p:nvSpPr>
          <p:cNvPr id="3" name="Marcador de texto 2">
            <a:extLst>
              <a:ext uri="{FF2B5EF4-FFF2-40B4-BE49-F238E27FC236}">
                <a16:creationId xmlns:a16="http://schemas.microsoft.com/office/drawing/2014/main" id="{DFA37D77-02B1-1B61-ACD1-2F567AA8851F}"/>
              </a:ext>
            </a:extLst>
          </p:cNvPr>
          <p:cNvSpPr>
            <a:spLocks noGrp="1"/>
          </p:cNvSpPr>
          <p:nvPr>
            <p:ph type="body" idx="1"/>
          </p:nvPr>
        </p:nvSpPr>
        <p:spPr/>
        <p:txBody>
          <a:bodyPr/>
          <a:lstStyle/>
          <a:p>
            <a:r>
              <a:rPr lang="es-CO" sz="2400"/>
              <a:t>El desarrollo de aplicaciones utilizando </a:t>
            </a:r>
            <a:r>
              <a:rPr lang="es-CO" sz="2400" err="1"/>
              <a:t>frameworks</a:t>
            </a:r>
            <a:r>
              <a:rPr lang="es-CO" sz="2400"/>
              <a:t> de software es una técnica de reutilización a gran escala, que ayuda a los desarrolladores a mejorar la calidad de los productos, reducir los costos, y reducir el tiempo en la elaboración de los productos.</a:t>
            </a:r>
          </a:p>
          <a:p>
            <a:endParaRPr lang="es-CO"/>
          </a:p>
        </p:txBody>
      </p:sp>
      <p:sp>
        <p:nvSpPr>
          <p:cNvPr id="4" name="Marcador de número de diapositiva 3">
            <a:extLst>
              <a:ext uri="{FF2B5EF4-FFF2-40B4-BE49-F238E27FC236}">
                <a16:creationId xmlns:a16="http://schemas.microsoft.com/office/drawing/2014/main" id="{F3DC1924-32E7-3B35-E0D0-38985C77A5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pic>
        <p:nvPicPr>
          <p:cNvPr id="5" name="Picture 6" descr="http://upload.wikimedia.org/wikipedia/en/9/9a/Cake-logo.png">
            <a:extLst>
              <a:ext uri="{FF2B5EF4-FFF2-40B4-BE49-F238E27FC236}">
                <a16:creationId xmlns:a16="http://schemas.microsoft.com/office/drawing/2014/main" id="{4DE40174-592C-0829-6B77-06FE5FD4DE9F}"/>
              </a:ext>
            </a:extLst>
          </p:cNvPr>
          <p:cNvPicPr>
            <a:picLocks noChangeAspect="1" noChangeArrowheads="1"/>
          </p:cNvPicPr>
          <p:nvPr/>
        </p:nvPicPr>
        <p:blipFill>
          <a:blip r:embed="rId2"/>
          <a:srcRect/>
          <a:stretch>
            <a:fillRect/>
          </a:stretch>
        </p:blipFill>
        <p:spPr bwMode="auto">
          <a:xfrm>
            <a:off x="2259750" y="3469772"/>
            <a:ext cx="1714500" cy="1714500"/>
          </a:xfrm>
          <a:prstGeom prst="rect">
            <a:avLst/>
          </a:prstGeom>
          <a:noFill/>
        </p:spPr>
      </p:pic>
      <p:pic>
        <p:nvPicPr>
          <p:cNvPr id="6" name="Picture 11">
            <a:extLst>
              <a:ext uri="{FF2B5EF4-FFF2-40B4-BE49-F238E27FC236}">
                <a16:creationId xmlns:a16="http://schemas.microsoft.com/office/drawing/2014/main" id="{99ACFD0F-6809-9F52-3323-6BBA602AF56B}"/>
              </a:ext>
            </a:extLst>
          </p:cNvPr>
          <p:cNvPicPr>
            <a:picLocks noChangeAspect="1" noChangeArrowheads="1"/>
          </p:cNvPicPr>
          <p:nvPr/>
        </p:nvPicPr>
        <p:blipFill>
          <a:blip r:embed="rId3"/>
          <a:srcRect/>
          <a:stretch>
            <a:fillRect/>
          </a:stretch>
        </p:blipFill>
        <p:spPr bwMode="auto">
          <a:xfrm>
            <a:off x="4070628" y="3598312"/>
            <a:ext cx="1619250"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2" descr="https://encrypted-tbn1.gstatic.com/images?q=tbn:ANd9GcTYQSfKJh38lWTLIu_2L70V9LXVqeb40y83lzSJ7OrZk9I95r-2MSCfFtz_">
            <a:extLst>
              <a:ext uri="{FF2B5EF4-FFF2-40B4-BE49-F238E27FC236}">
                <a16:creationId xmlns:a16="http://schemas.microsoft.com/office/drawing/2014/main" id="{E46FCF37-E829-C735-32CC-48FB3A3D51FE}"/>
              </a:ext>
            </a:extLst>
          </p:cNvPr>
          <p:cNvPicPr>
            <a:picLocks noChangeAspect="1" noChangeArrowheads="1"/>
          </p:cNvPicPr>
          <p:nvPr/>
        </p:nvPicPr>
        <p:blipFill>
          <a:blip r:embed="rId4"/>
          <a:srcRect/>
          <a:stretch>
            <a:fillRect/>
          </a:stretch>
        </p:blipFill>
        <p:spPr bwMode="auto">
          <a:xfrm>
            <a:off x="8698258" y="3604485"/>
            <a:ext cx="1179390" cy="1402673"/>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9" descr="http://upload.wikimedia.org/wikipedia/en/5/5a/Prado_Framework_logo_2013.png">
            <a:extLst>
              <a:ext uri="{FF2B5EF4-FFF2-40B4-BE49-F238E27FC236}">
                <a16:creationId xmlns:a16="http://schemas.microsoft.com/office/drawing/2014/main" id="{EF033C36-4EFA-58A8-0E88-9457B703E4CF}"/>
              </a:ext>
            </a:extLst>
          </p:cNvPr>
          <p:cNvPicPr>
            <a:picLocks noChangeAspect="1" noChangeArrowheads="1"/>
          </p:cNvPicPr>
          <p:nvPr/>
        </p:nvPicPr>
        <p:blipFill>
          <a:blip r:embed="rId5"/>
          <a:srcRect/>
          <a:stretch>
            <a:fillRect/>
          </a:stretch>
        </p:blipFill>
        <p:spPr bwMode="auto">
          <a:xfrm>
            <a:off x="6394691" y="5602813"/>
            <a:ext cx="1457325" cy="523875"/>
          </a:xfrm>
          <a:prstGeom prst="rect">
            <a:avLst/>
          </a:prstGeom>
        </p:spPr>
        <p:style>
          <a:lnRef idx="2">
            <a:schemeClr val="dk1"/>
          </a:lnRef>
          <a:fillRef idx="1">
            <a:schemeClr val="lt1"/>
          </a:fillRef>
          <a:effectRef idx="0">
            <a:schemeClr val="dk1"/>
          </a:effectRef>
          <a:fontRef idx="minor">
            <a:schemeClr val="dk1"/>
          </a:fontRef>
        </p:style>
      </p:pic>
      <p:pic>
        <p:nvPicPr>
          <p:cNvPr id="9" name="Picture 2" descr="Image result for spring frameworks">
            <a:extLst>
              <a:ext uri="{FF2B5EF4-FFF2-40B4-BE49-F238E27FC236}">
                <a16:creationId xmlns:a16="http://schemas.microsoft.com/office/drawing/2014/main" id="{EC3D1F13-FE27-548B-390E-72AFF4D2DE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1207" y="3598312"/>
            <a:ext cx="2764294"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0" name="Picture 4" descr="Image result for django framework">
            <a:extLst>
              <a:ext uri="{FF2B5EF4-FFF2-40B4-BE49-F238E27FC236}">
                <a16:creationId xmlns:a16="http://schemas.microsoft.com/office/drawing/2014/main" id="{E25BEFC6-B474-D30A-1521-50A26A43AC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7689" y="5455781"/>
            <a:ext cx="2365128" cy="817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flask framework">
            <a:extLst>
              <a:ext uri="{FF2B5EF4-FFF2-40B4-BE49-F238E27FC236}">
                <a16:creationId xmlns:a16="http://schemas.microsoft.com/office/drawing/2014/main" id="{D7839C07-2A80-8F04-E2E1-58869901C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185" y="3545860"/>
            <a:ext cx="1892471" cy="1419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express framework">
            <a:extLst>
              <a:ext uri="{FF2B5EF4-FFF2-40B4-BE49-F238E27FC236}">
                <a16:creationId xmlns:a16="http://schemas.microsoft.com/office/drawing/2014/main" id="{F22A7DBF-5E6E-2462-471F-ACED3E1F56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7290" y="5331214"/>
            <a:ext cx="1937716" cy="106707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3" name="Rectángulo 12">
            <a:extLst>
              <a:ext uri="{FF2B5EF4-FFF2-40B4-BE49-F238E27FC236}">
                <a16:creationId xmlns:a16="http://schemas.microsoft.com/office/drawing/2014/main" id="{127217EB-5D00-C2C6-A44B-7281DC4985F1}"/>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51176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43ABA-5224-E177-8385-2310DE5FC083}"/>
              </a:ext>
            </a:extLst>
          </p:cNvPr>
          <p:cNvSpPr>
            <a:spLocks noGrp="1"/>
          </p:cNvSpPr>
          <p:nvPr>
            <p:ph type="title"/>
          </p:nvPr>
        </p:nvSpPr>
        <p:spPr/>
        <p:txBody>
          <a:bodyPr>
            <a:normAutofit fontScale="90000"/>
          </a:bodyPr>
          <a:lstStyle/>
          <a:p>
            <a:r>
              <a:rPr lang="es-CO"/>
              <a:t>Ventajas de utilizar </a:t>
            </a:r>
            <a:r>
              <a:rPr lang="es-CO" err="1"/>
              <a:t>frameworks</a:t>
            </a:r>
            <a:r>
              <a:rPr lang="es-CO"/>
              <a:t> de software</a:t>
            </a:r>
          </a:p>
        </p:txBody>
      </p:sp>
      <p:sp>
        <p:nvSpPr>
          <p:cNvPr id="3" name="Marcador de texto 2">
            <a:extLst>
              <a:ext uri="{FF2B5EF4-FFF2-40B4-BE49-F238E27FC236}">
                <a16:creationId xmlns:a16="http://schemas.microsoft.com/office/drawing/2014/main" id="{539A540F-20DC-1B40-C02E-9DF5401F4376}"/>
              </a:ext>
            </a:extLst>
          </p:cNvPr>
          <p:cNvSpPr>
            <a:spLocks noGrp="1"/>
          </p:cNvSpPr>
          <p:nvPr>
            <p:ph type="body" idx="1"/>
          </p:nvPr>
        </p:nvSpPr>
        <p:spPr>
          <a:xfrm>
            <a:off x="2076994" y="1410789"/>
            <a:ext cx="6132941" cy="4663440"/>
          </a:xfrm>
        </p:spPr>
        <p:txBody>
          <a:bodyPr anchor="ctr">
            <a:normAutofit/>
          </a:bodyPr>
          <a:lstStyle/>
          <a:p>
            <a:pPr algn="just"/>
            <a:r>
              <a:rPr lang="en-US" sz="2000"/>
              <a:t>You are using code that has been pre-built and pre-tested.</a:t>
            </a:r>
          </a:p>
          <a:p>
            <a:pPr algn="just"/>
            <a:r>
              <a:rPr lang="en-US" sz="2000"/>
              <a:t>Framework can be upgraded by its creators.</a:t>
            </a:r>
          </a:p>
          <a:p>
            <a:pPr algn="just"/>
            <a:r>
              <a:rPr lang="en-US" sz="2000"/>
              <a:t>Framework can help establish “better” programming practices and appropriate use of design patterns.</a:t>
            </a:r>
          </a:p>
          <a:p>
            <a:pPr algn="just"/>
            <a:r>
              <a:rPr lang="en-US" sz="2000"/>
              <a:t>Well written framework provides you with the means to easily extend or override its behavior.</a:t>
            </a:r>
          </a:p>
          <a:p>
            <a:pPr algn="just"/>
            <a:r>
              <a:rPr lang="en-US" sz="2000"/>
              <a:t>Access to online communities and third-party components.</a:t>
            </a:r>
          </a:p>
          <a:p>
            <a:pPr algn="just"/>
            <a:r>
              <a:rPr lang="en-US" sz="2000"/>
              <a:t>Skilled developers all over the world.</a:t>
            </a:r>
          </a:p>
        </p:txBody>
      </p:sp>
      <p:sp>
        <p:nvSpPr>
          <p:cNvPr id="4" name="Marcador de número de diapositiva 3">
            <a:extLst>
              <a:ext uri="{FF2B5EF4-FFF2-40B4-BE49-F238E27FC236}">
                <a16:creationId xmlns:a16="http://schemas.microsoft.com/office/drawing/2014/main" id="{F88ACBBB-FAC5-FAC8-D90C-70BAFF36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Picture 2">
            <a:extLst>
              <a:ext uri="{FF2B5EF4-FFF2-40B4-BE49-F238E27FC236}">
                <a16:creationId xmlns:a16="http://schemas.microsoft.com/office/drawing/2014/main" id="{EF920950-E35C-200C-F25F-CE0C67DB9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046" y="2322942"/>
            <a:ext cx="2483920" cy="252674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08E218FE-0AC4-D2A6-953B-BFD03D2AC05B}"/>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7825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717755"/>
            <a:ext cx="9666016" cy="2900516"/>
          </a:xfrm>
        </p:spPr>
        <p:txBody>
          <a:bodyPr>
            <a:normAutofit/>
          </a:bodyPr>
          <a:lstStyle/>
          <a:p>
            <a:pPr marL="0" indent="0">
              <a:buNone/>
            </a:pPr>
            <a:r>
              <a:rPr lang="en-US" sz="2400" b="1" i="1"/>
              <a:t>My approach is to try to make mistakes where the impact will be lowest.</a:t>
            </a:r>
          </a:p>
          <a:p>
            <a:pPr marL="0" indent="0">
              <a:buNone/>
            </a:pPr>
            <a:endParaRPr lang="en-US" sz="2400" i="1"/>
          </a:p>
          <a:p>
            <a:pPr marL="0" indent="0">
              <a:buNone/>
            </a:pPr>
            <a:r>
              <a:rPr lang="en-US" sz="2400" i="1"/>
              <a:t>I tend to do much of my thinking in the place where the cost of change and the cost of mistakes is as low as it can be: </a:t>
            </a:r>
            <a:r>
              <a:rPr lang="en-US" sz="2400" b="1" i="1"/>
              <a:t>the whiteboard</a:t>
            </a:r>
            <a:r>
              <a:rPr lang="en-US" sz="2400" i="1"/>
              <a:t>. Sketch out your proposed design.</a:t>
            </a:r>
            <a:endParaRPr lang="es-CO" sz="2400" i="1"/>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464" y="3733641"/>
            <a:ext cx="2274545" cy="2274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uilding Microservices: Designing Fine-Grained Systems (English ...">
            <a:extLst>
              <a:ext uri="{FF2B5EF4-FFF2-40B4-BE49-F238E27FC236}">
                <a16:creationId xmlns:a16="http://schemas.microsoft.com/office/drawing/2014/main" id="{88141BF3-8B69-F4AD-2E6F-571462F1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006" y="3285618"/>
            <a:ext cx="2415991" cy="31705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9CE5EA6-8E4D-B58B-4AA3-C48D43148C97}"/>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429022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746784-E48F-7803-E374-CC946903AFCB}"/>
              </a:ext>
            </a:extLst>
          </p:cNvPr>
          <p:cNvSpPr>
            <a:spLocks noGrp="1"/>
          </p:cNvSpPr>
          <p:nvPr>
            <p:ph type="title"/>
          </p:nvPr>
        </p:nvSpPr>
        <p:spPr/>
        <p:txBody>
          <a:bodyPr>
            <a:normAutofit fontScale="90000"/>
          </a:bodyPr>
          <a:lstStyle/>
          <a:p>
            <a:r>
              <a:rPr lang="es-CO"/>
              <a:t>Retos de utilizar </a:t>
            </a:r>
            <a:r>
              <a:rPr lang="es-CO" err="1"/>
              <a:t>frameworks</a:t>
            </a:r>
            <a:r>
              <a:rPr lang="es-CO"/>
              <a:t> de software</a:t>
            </a:r>
          </a:p>
        </p:txBody>
      </p:sp>
      <p:sp>
        <p:nvSpPr>
          <p:cNvPr id="3" name="Marcador de texto 2">
            <a:extLst>
              <a:ext uri="{FF2B5EF4-FFF2-40B4-BE49-F238E27FC236}">
                <a16:creationId xmlns:a16="http://schemas.microsoft.com/office/drawing/2014/main" id="{48F0BF28-66CA-9CB4-4289-62193F2B6C8E}"/>
              </a:ext>
            </a:extLst>
          </p:cNvPr>
          <p:cNvSpPr>
            <a:spLocks noGrp="1"/>
          </p:cNvSpPr>
          <p:nvPr>
            <p:ph type="body" idx="1"/>
          </p:nvPr>
        </p:nvSpPr>
        <p:spPr>
          <a:xfrm>
            <a:off x="2076994" y="1410789"/>
            <a:ext cx="5405354" cy="4663440"/>
          </a:xfrm>
        </p:spPr>
        <p:txBody>
          <a:bodyPr anchor="ctr">
            <a:normAutofit/>
          </a:bodyPr>
          <a:lstStyle/>
          <a:p>
            <a:pPr algn="just"/>
            <a:r>
              <a:rPr lang="en-US" sz="2400"/>
              <a:t>Controls flow of execution.</a:t>
            </a:r>
          </a:p>
          <a:p>
            <a:pPr algn="just"/>
            <a:endParaRPr lang="en-US" sz="2400"/>
          </a:p>
          <a:p>
            <a:pPr algn="just"/>
            <a:r>
              <a:rPr lang="en-US" sz="2400" b="1"/>
              <a:t>Inversion of control: </a:t>
            </a:r>
            <a:r>
              <a:rPr lang="en-US" sz="2400"/>
              <a:t>in a framework, the overall program’s flow of control is dictated by the framework and not the caller. This is the opposite of how libraries work, where the flow of control is dictated by the caller.</a:t>
            </a:r>
          </a:p>
        </p:txBody>
      </p:sp>
      <p:sp>
        <p:nvSpPr>
          <p:cNvPr id="4" name="Marcador de número de diapositiva 3">
            <a:extLst>
              <a:ext uri="{FF2B5EF4-FFF2-40B4-BE49-F238E27FC236}">
                <a16:creationId xmlns:a16="http://schemas.microsoft.com/office/drawing/2014/main" id="{F93ED341-AA16-A047-74F2-25888D53B3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pic>
        <p:nvPicPr>
          <p:cNvPr id="5" name="Picture 4" descr="Image result for challenge png transparent">
            <a:extLst>
              <a:ext uri="{FF2B5EF4-FFF2-40B4-BE49-F238E27FC236}">
                <a16:creationId xmlns:a16="http://schemas.microsoft.com/office/drawing/2014/main" id="{AAC1EA99-2C05-AC92-A1ED-CA3A49477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575" y="2333943"/>
            <a:ext cx="2488408" cy="3110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48BB4FE-26E6-6E39-DCD4-99CAA772D39A}"/>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95496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120F-7B0A-8579-5683-B73898899A52}"/>
              </a:ext>
            </a:extLst>
          </p:cNvPr>
          <p:cNvSpPr>
            <a:spLocks noGrp="1"/>
          </p:cNvSpPr>
          <p:nvPr>
            <p:ph type="title"/>
          </p:nvPr>
        </p:nvSpPr>
        <p:spPr/>
        <p:txBody>
          <a:bodyPr/>
          <a:lstStyle/>
          <a:p>
            <a:r>
              <a:rPr lang="es-CO"/>
              <a:t>El gran reto del uso de </a:t>
            </a:r>
            <a:r>
              <a:rPr lang="es-CO" err="1"/>
              <a:t>frameworks</a:t>
            </a:r>
            <a:endParaRPr lang="es-CO"/>
          </a:p>
        </p:txBody>
      </p:sp>
      <p:sp>
        <p:nvSpPr>
          <p:cNvPr id="3" name="Marcador de texto 2">
            <a:extLst>
              <a:ext uri="{FF2B5EF4-FFF2-40B4-BE49-F238E27FC236}">
                <a16:creationId xmlns:a16="http://schemas.microsoft.com/office/drawing/2014/main" id="{9A3883E8-E68F-70E7-641B-602771CBD883}"/>
              </a:ext>
            </a:extLst>
          </p:cNvPr>
          <p:cNvSpPr>
            <a:spLocks noGrp="1"/>
          </p:cNvSpPr>
          <p:nvPr>
            <p:ph type="body" idx="1"/>
          </p:nvPr>
        </p:nvSpPr>
        <p:spPr/>
        <p:txBody>
          <a:bodyPr anchor="ctr">
            <a:normAutofit/>
          </a:bodyPr>
          <a:lstStyle/>
          <a:p>
            <a:pPr marL="76200" indent="0" algn="ctr">
              <a:buNone/>
            </a:pPr>
            <a:r>
              <a:rPr lang="en-US" sz="2400" i="1"/>
              <a:t>The relationship between you and the framework author is extraordinarily asymmetric. You must make a huge commitment to the framework, but the framework author makes no commitment to you whatsoever. </a:t>
            </a:r>
          </a:p>
          <a:p>
            <a:pPr marL="76200" indent="0" algn="ctr">
              <a:buNone/>
            </a:pPr>
            <a:r>
              <a:rPr lang="en-US" sz="2400" i="1"/>
              <a:t>(Martin, 2017)</a:t>
            </a:r>
          </a:p>
          <a:p>
            <a:pPr marL="76200" indent="0" algn="ctr">
              <a:buNone/>
            </a:pPr>
            <a:endParaRPr lang="en-US" i="1"/>
          </a:p>
          <a:p>
            <a:pPr marL="0" indent="0" algn="just">
              <a:buNone/>
            </a:pPr>
            <a:r>
              <a:rPr lang="en-US" sz="2400" b="1"/>
              <a:t>Risks:</a:t>
            </a:r>
          </a:p>
          <a:p>
            <a:pPr algn="just"/>
            <a:r>
              <a:rPr lang="en-US" sz="2400"/>
              <a:t>The architecture of the framework is often not very clean. </a:t>
            </a:r>
          </a:p>
          <a:p>
            <a:pPr algn="just"/>
            <a:r>
              <a:rPr lang="en-US" sz="2400"/>
              <a:t>The framework may evolve in a direction that you don’t find helpful. </a:t>
            </a:r>
          </a:p>
          <a:p>
            <a:pPr algn="just"/>
            <a:r>
              <a:rPr lang="en-US" sz="2400"/>
              <a:t>A new and better framework may come along that you wish you could switch to.</a:t>
            </a:r>
            <a:endParaRPr lang="es-CO" sz="2400"/>
          </a:p>
        </p:txBody>
      </p:sp>
      <p:sp>
        <p:nvSpPr>
          <p:cNvPr id="4" name="Marcador de número de diapositiva 3">
            <a:extLst>
              <a:ext uri="{FF2B5EF4-FFF2-40B4-BE49-F238E27FC236}">
                <a16:creationId xmlns:a16="http://schemas.microsoft.com/office/drawing/2014/main" id="{0C6DF529-4792-3834-B129-5542B4133D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
        <p:nvSpPr>
          <p:cNvPr id="5" name="Rectángulo 4">
            <a:extLst>
              <a:ext uri="{FF2B5EF4-FFF2-40B4-BE49-F238E27FC236}">
                <a16:creationId xmlns:a16="http://schemas.microsoft.com/office/drawing/2014/main" id="{0A187065-0129-77D0-E227-E8C25A550788}"/>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1393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5267C-5C97-1388-DEBE-7C1F6BDF0FB5}"/>
              </a:ext>
            </a:extLst>
          </p:cNvPr>
          <p:cNvSpPr>
            <a:spLocks noGrp="1"/>
          </p:cNvSpPr>
          <p:nvPr>
            <p:ph type="title"/>
          </p:nvPr>
        </p:nvSpPr>
        <p:spPr/>
        <p:txBody>
          <a:bodyPr/>
          <a:lstStyle/>
          <a:p>
            <a:r>
              <a:rPr lang="es-CO"/>
              <a:t>Caso Angular</a:t>
            </a:r>
          </a:p>
        </p:txBody>
      </p:sp>
      <p:sp>
        <p:nvSpPr>
          <p:cNvPr id="3" name="Marcador de texto 2">
            <a:extLst>
              <a:ext uri="{FF2B5EF4-FFF2-40B4-BE49-F238E27FC236}">
                <a16:creationId xmlns:a16="http://schemas.microsoft.com/office/drawing/2014/main" id="{78D2A186-F020-2E44-E627-2E4C1D4D5099}"/>
              </a:ext>
            </a:extLst>
          </p:cNvPr>
          <p:cNvSpPr>
            <a:spLocks noGrp="1"/>
          </p:cNvSpPr>
          <p:nvPr>
            <p:ph type="body" idx="1"/>
          </p:nvPr>
        </p:nvSpPr>
        <p:spPr>
          <a:xfrm>
            <a:off x="2076994" y="1410789"/>
            <a:ext cx="5385690" cy="4663440"/>
          </a:xfrm>
        </p:spPr>
        <p:txBody>
          <a:bodyPr anchor="ctr">
            <a:normAutofit/>
          </a:bodyPr>
          <a:lstStyle/>
          <a:p>
            <a:pPr algn="just"/>
            <a:r>
              <a:rPr lang="en-US" sz="2400"/>
              <a:t>In September 2016, Google released Angular 2. It was a complete rewrite of a framework by the same team.</a:t>
            </a:r>
          </a:p>
          <a:p>
            <a:pPr algn="just"/>
            <a:endParaRPr lang="en-US" sz="2400"/>
          </a:p>
          <a:p>
            <a:pPr algn="just"/>
            <a:r>
              <a:rPr lang="en-US" sz="2400"/>
              <a:t>The difference between the old Angular and the second version was so radical, you couldn’t just update from one to another.</a:t>
            </a:r>
            <a:endParaRPr lang="es-CO" sz="2400"/>
          </a:p>
        </p:txBody>
      </p:sp>
      <p:sp>
        <p:nvSpPr>
          <p:cNvPr id="4" name="Marcador de número de diapositiva 3">
            <a:extLst>
              <a:ext uri="{FF2B5EF4-FFF2-40B4-BE49-F238E27FC236}">
                <a16:creationId xmlns:a16="http://schemas.microsoft.com/office/drawing/2014/main" id="{01719EE7-58CD-5537-701B-AB368325C0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5" name="Picture 2" descr="Image result for angularjs angular 2 memes">
            <a:extLst>
              <a:ext uri="{FF2B5EF4-FFF2-40B4-BE49-F238E27FC236}">
                <a16:creationId xmlns:a16="http://schemas.microsoft.com/office/drawing/2014/main" id="{63D84C8A-7ABD-FDCD-59BC-0D8D5280F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511" y="2106862"/>
            <a:ext cx="3261879" cy="3261879"/>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D3704E47-E060-2E87-035F-7F3884CF7E34}"/>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5765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539F-801A-EEFE-3F0F-BD9882B23121}"/>
              </a:ext>
            </a:extLst>
          </p:cNvPr>
          <p:cNvSpPr>
            <a:spLocks noGrp="1"/>
          </p:cNvSpPr>
          <p:nvPr>
            <p:ph type="title"/>
          </p:nvPr>
        </p:nvSpPr>
        <p:spPr/>
        <p:txBody>
          <a:bodyPr/>
          <a:lstStyle/>
          <a:p>
            <a:r>
              <a:rPr lang="es-CO"/>
              <a:t>Laravel – SPA/Blade</a:t>
            </a:r>
          </a:p>
        </p:txBody>
      </p:sp>
      <p:sp>
        <p:nvSpPr>
          <p:cNvPr id="4" name="Marcador de número de diapositiva 3">
            <a:extLst>
              <a:ext uri="{FF2B5EF4-FFF2-40B4-BE49-F238E27FC236}">
                <a16:creationId xmlns:a16="http://schemas.microsoft.com/office/drawing/2014/main" id="{6268FB15-2170-4F82-EBBC-BFEC0EC51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6" name="Imagen 5">
            <a:extLst>
              <a:ext uri="{FF2B5EF4-FFF2-40B4-BE49-F238E27FC236}">
                <a16:creationId xmlns:a16="http://schemas.microsoft.com/office/drawing/2014/main" id="{41D17B28-2400-17EA-0DC8-B0E6363DF2BC}"/>
              </a:ext>
            </a:extLst>
          </p:cNvPr>
          <p:cNvPicPr>
            <a:picLocks noChangeAspect="1"/>
          </p:cNvPicPr>
          <p:nvPr/>
        </p:nvPicPr>
        <p:blipFill>
          <a:blip r:embed="rId2"/>
          <a:stretch>
            <a:fillRect/>
          </a:stretch>
        </p:blipFill>
        <p:spPr>
          <a:xfrm>
            <a:off x="2008168" y="1446553"/>
            <a:ext cx="5258872" cy="4885291"/>
          </a:xfrm>
          <a:prstGeom prst="rect">
            <a:avLst/>
          </a:prstGeom>
        </p:spPr>
        <p:style>
          <a:lnRef idx="2">
            <a:schemeClr val="dk1"/>
          </a:lnRef>
          <a:fillRef idx="1">
            <a:schemeClr val="lt1"/>
          </a:fillRef>
          <a:effectRef idx="0">
            <a:schemeClr val="dk1"/>
          </a:effectRef>
          <a:fontRef idx="minor">
            <a:schemeClr val="dk1"/>
          </a:fontRef>
        </p:style>
      </p:pic>
      <p:pic>
        <p:nvPicPr>
          <p:cNvPr id="8" name="Imagen 7">
            <a:extLst>
              <a:ext uri="{FF2B5EF4-FFF2-40B4-BE49-F238E27FC236}">
                <a16:creationId xmlns:a16="http://schemas.microsoft.com/office/drawing/2014/main" id="{6A16E517-09DC-B7C1-4572-314100EDDB69}"/>
              </a:ext>
            </a:extLst>
          </p:cNvPr>
          <p:cNvPicPr>
            <a:picLocks noChangeAspect="1"/>
          </p:cNvPicPr>
          <p:nvPr/>
        </p:nvPicPr>
        <p:blipFill>
          <a:blip r:embed="rId3"/>
          <a:stretch>
            <a:fillRect/>
          </a:stretch>
        </p:blipFill>
        <p:spPr>
          <a:xfrm>
            <a:off x="6192509" y="4357709"/>
            <a:ext cx="5578323" cy="1623201"/>
          </a:xfrm>
          <a:prstGeom prst="rect">
            <a:avLst/>
          </a:prstGeom>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33FEE55E-CB7C-4296-D05B-61C8024343CD}"/>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3357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A56E67-E61A-A5B0-1836-AA2331A74B05}"/>
              </a:ext>
            </a:extLst>
          </p:cNvPr>
          <p:cNvSpPr>
            <a:spLocks noGrp="1"/>
          </p:cNvSpPr>
          <p:nvPr>
            <p:ph type="title"/>
          </p:nvPr>
        </p:nvSpPr>
        <p:spPr/>
        <p:txBody>
          <a:bodyPr/>
          <a:lstStyle/>
          <a:p>
            <a:r>
              <a:rPr lang="es-CO" err="1"/>
              <a:t>Asymmetric</a:t>
            </a:r>
            <a:r>
              <a:rPr lang="es-CO"/>
              <a:t> </a:t>
            </a:r>
            <a:r>
              <a:rPr lang="es-CO" err="1"/>
              <a:t>Marriage</a:t>
            </a:r>
            <a:endParaRPr lang="es-CO"/>
          </a:p>
        </p:txBody>
      </p:sp>
      <p:sp>
        <p:nvSpPr>
          <p:cNvPr id="3" name="Marcador de texto 2">
            <a:extLst>
              <a:ext uri="{FF2B5EF4-FFF2-40B4-BE49-F238E27FC236}">
                <a16:creationId xmlns:a16="http://schemas.microsoft.com/office/drawing/2014/main" id="{13B49319-2200-4578-0F53-DB29B8272DD6}"/>
              </a:ext>
            </a:extLst>
          </p:cNvPr>
          <p:cNvSpPr>
            <a:spLocks noGrp="1"/>
          </p:cNvSpPr>
          <p:nvPr>
            <p:ph type="body" idx="1"/>
          </p:nvPr>
        </p:nvSpPr>
        <p:spPr/>
        <p:txBody>
          <a:bodyPr/>
          <a:lstStyle/>
          <a:p>
            <a:pPr marL="76200" indent="0" algn="ctr">
              <a:buNone/>
            </a:pPr>
            <a:r>
              <a:rPr lang="en-US" sz="2000" i="1"/>
              <a:t>“You must understand that when you marry a framework to your application, you will be stuck with that framework for the rest of the life cycle of that application. For better or for worse, in sickness and in health, for richer, for poorer, forsaking all others, you will be using that framework. This is not a commitment to be entered into lightly.” </a:t>
            </a:r>
          </a:p>
          <a:p>
            <a:pPr marL="76200" indent="0" algn="ctr">
              <a:buNone/>
            </a:pPr>
            <a:r>
              <a:rPr lang="en-US" sz="2000" i="1"/>
              <a:t>(Martin, 2017)</a:t>
            </a:r>
            <a:endParaRPr lang="es-CO" sz="2000" i="1"/>
          </a:p>
          <a:p>
            <a:endParaRPr lang="es-CO"/>
          </a:p>
        </p:txBody>
      </p:sp>
      <p:sp>
        <p:nvSpPr>
          <p:cNvPr id="4" name="Marcador de número de diapositiva 3">
            <a:extLst>
              <a:ext uri="{FF2B5EF4-FFF2-40B4-BE49-F238E27FC236}">
                <a16:creationId xmlns:a16="http://schemas.microsoft.com/office/drawing/2014/main" id="{89A87041-5BBB-696E-B04F-085E8A1D92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5" name="Imagen 4">
            <a:extLst>
              <a:ext uri="{FF2B5EF4-FFF2-40B4-BE49-F238E27FC236}">
                <a16:creationId xmlns:a16="http://schemas.microsoft.com/office/drawing/2014/main" id="{9FA01835-5862-FFB5-4ED2-86A39C9C9B02}"/>
              </a:ext>
            </a:extLst>
          </p:cNvPr>
          <p:cNvPicPr>
            <a:picLocks noChangeAspect="1"/>
          </p:cNvPicPr>
          <p:nvPr/>
        </p:nvPicPr>
        <p:blipFill>
          <a:blip r:embed="rId2"/>
          <a:stretch>
            <a:fillRect/>
          </a:stretch>
        </p:blipFill>
        <p:spPr>
          <a:xfrm>
            <a:off x="5357779" y="3644185"/>
            <a:ext cx="3104446" cy="272269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1BA4BAFE-6925-DD4C-E5D2-31C72082839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01620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6B931-3299-BFA6-6658-3A367929D93B}"/>
              </a:ext>
            </a:extLst>
          </p:cNvPr>
          <p:cNvSpPr>
            <a:spLocks noGrp="1"/>
          </p:cNvSpPr>
          <p:nvPr>
            <p:ph type="title"/>
          </p:nvPr>
        </p:nvSpPr>
        <p:spPr/>
        <p:txBody>
          <a:bodyPr/>
          <a:lstStyle/>
          <a:p>
            <a:r>
              <a:rPr lang="es-CO"/>
              <a:t>División de los </a:t>
            </a:r>
            <a:r>
              <a:rPr lang="es-CO" err="1"/>
              <a:t>frameworks</a:t>
            </a:r>
            <a:r>
              <a:rPr lang="es-CO"/>
              <a:t> de software</a:t>
            </a:r>
          </a:p>
        </p:txBody>
      </p:sp>
      <p:sp>
        <p:nvSpPr>
          <p:cNvPr id="4" name="Marcador de número de diapositiva 3">
            <a:extLst>
              <a:ext uri="{FF2B5EF4-FFF2-40B4-BE49-F238E27FC236}">
                <a16:creationId xmlns:a16="http://schemas.microsoft.com/office/drawing/2014/main" id="{B404E122-F3B9-EDC7-12E5-2BBCDE48BA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cxnSp>
        <p:nvCxnSpPr>
          <p:cNvPr id="5" name="4 Conector recto de flecha">
            <a:extLst>
              <a:ext uri="{FF2B5EF4-FFF2-40B4-BE49-F238E27FC236}">
                <a16:creationId xmlns:a16="http://schemas.microsoft.com/office/drawing/2014/main" id="{BCCCE26F-91A8-6AC1-18B9-E68699B97550}"/>
              </a:ext>
            </a:extLst>
          </p:cNvPr>
          <p:cNvCxnSpPr/>
          <p:nvPr/>
        </p:nvCxnSpPr>
        <p:spPr>
          <a:xfrm flipV="1">
            <a:off x="3373119" y="5380107"/>
            <a:ext cx="7429552" cy="71438"/>
          </a:xfrm>
          <a:prstGeom prst="straightConnector1">
            <a:avLst/>
          </a:prstGeom>
          <a:ln w="63500">
            <a:tailEnd type="arrow"/>
          </a:ln>
        </p:spPr>
        <p:style>
          <a:lnRef idx="3">
            <a:schemeClr val="accent3"/>
          </a:lnRef>
          <a:fillRef idx="0">
            <a:schemeClr val="accent3"/>
          </a:fillRef>
          <a:effectRef idx="2">
            <a:schemeClr val="accent3"/>
          </a:effectRef>
          <a:fontRef idx="minor">
            <a:schemeClr val="tx1"/>
          </a:fontRef>
        </p:style>
      </p:cxnSp>
      <p:pic>
        <p:nvPicPr>
          <p:cNvPr id="6" name="Picture 2" descr="http://classroomclipart.com/images/gallery/Clipart/Money/money%20_bank_213.jpg">
            <a:extLst>
              <a:ext uri="{FF2B5EF4-FFF2-40B4-BE49-F238E27FC236}">
                <a16:creationId xmlns:a16="http://schemas.microsoft.com/office/drawing/2014/main" id="{2F64D1BF-C3FD-A966-26FA-CF19F6581644}"/>
              </a:ext>
            </a:extLst>
          </p:cNvPr>
          <p:cNvPicPr>
            <a:picLocks noChangeAspect="1" noChangeArrowheads="1"/>
          </p:cNvPicPr>
          <p:nvPr/>
        </p:nvPicPr>
        <p:blipFill>
          <a:blip r:embed="rId2" cstate="print"/>
          <a:srcRect/>
          <a:stretch>
            <a:fillRect/>
          </a:stretch>
        </p:blipFill>
        <p:spPr bwMode="auto">
          <a:xfrm>
            <a:off x="3444557" y="3879909"/>
            <a:ext cx="1355408" cy="1214446"/>
          </a:xfrm>
          <a:prstGeom prst="rect">
            <a:avLst/>
          </a:prstGeom>
        </p:spPr>
        <p:style>
          <a:lnRef idx="2">
            <a:schemeClr val="dk1"/>
          </a:lnRef>
          <a:fillRef idx="1">
            <a:schemeClr val="lt1"/>
          </a:fillRef>
          <a:effectRef idx="0">
            <a:schemeClr val="dk1"/>
          </a:effectRef>
          <a:fontRef idx="minor">
            <a:schemeClr val="dk1"/>
          </a:fontRef>
        </p:style>
      </p:pic>
      <p:pic>
        <p:nvPicPr>
          <p:cNvPr id="7" name="Picture 4" descr="http://fscomps.fotosearch.com/compc/CSP/CSP860/k8600953.jpg">
            <a:extLst>
              <a:ext uri="{FF2B5EF4-FFF2-40B4-BE49-F238E27FC236}">
                <a16:creationId xmlns:a16="http://schemas.microsoft.com/office/drawing/2014/main" id="{0B8CD0C0-98DF-1C26-15CC-E0401C5F784E}"/>
              </a:ext>
            </a:extLst>
          </p:cNvPr>
          <p:cNvPicPr>
            <a:picLocks noChangeAspect="1" noChangeArrowheads="1"/>
          </p:cNvPicPr>
          <p:nvPr/>
        </p:nvPicPr>
        <p:blipFill>
          <a:blip r:embed="rId3" cstate="print"/>
          <a:srcRect/>
          <a:stretch>
            <a:fillRect/>
          </a:stretch>
        </p:blipFill>
        <p:spPr bwMode="auto">
          <a:xfrm>
            <a:off x="5026202" y="3860383"/>
            <a:ext cx="1181462" cy="1233971"/>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clipartfreefor.com/cliparts/inventory-clipart/cliparti1_inventory-clipart_08.jpg">
            <a:extLst>
              <a:ext uri="{FF2B5EF4-FFF2-40B4-BE49-F238E27FC236}">
                <a16:creationId xmlns:a16="http://schemas.microsoft.com/office/drawing/2014/main" id="{BB963EB4-5F24-43FF-21E0-502A3A870767}"/>
              </a:ext>
            </a:extLst>
          </p:cNvPr>
          <p:cNvPicPr>
            <a:picLocks noChangeAspect="1" noChangeArrowheads="1"/>
          </p:cNvPicPr>
          <p:nvPr/>
        </p:nvPicPr>
        <p:blipFill>
          <a:blip r:embed="rId4"/>
          <a:srcRect/>
          <a:stretch>
            <a:fillRect/>
          </a:stretch>
        </p:blipFill>
        <p:spPr bwMode="auto">
          <a:xfrm>
            <a:off x="6420325" y="3860383"/>
            <a:ext cx="1249750" cy="1249751"/>
          </a:xfrm>
          <a:prstGeom prst="rect">
            <a:avLst/>
          </a:prstGeom>
        </p:spPr>
        <p:style>
          <a:lnRef idx="2">
            <a:schemeClr val="dk1"/>
          </a:lnRef>
          <a:fillRef idx="1">
            <a:schemeClr val="lt1"/>
          </a:fillRef>
          <a:effectRef idx="0">
            <a:schemeClr val="dk1"/>
          </a:effectRef>
          <a:fontRef idx="minor">
            <a:schemeClr val="dk1"/>
          </a:fontRef>
        </p:style>
      </p:pic>
      <p:pic>
        <p:nvPicPr>
          <p:cNvPr id="9" name="Picture 8" descr="http://images.clipartpanda.com/booking-clipart-reservation-clipart-hotel-clip-art-white-hi.png">
            <a:extLst>
              <a:ext uri="{FF2B5EF4-FFF2-40B4-BE49-F238E27FC236}">
                <a16:creationId xmlns:a16="http://schemas.microsoft.com/office/drawing/2014/main" id="{014A318D-CC6D-476A-14B0-7C198CC8C4EB}"/>
              </a:ext>
            </a:extLst>
          </p:cNvPr>
          <p:cNvPicPr>
            <a:picLocks noChangeAspect="1" noChangeArrowheads="1"/>
          </p:cNvPicPr>
          <p:nvPr/>
        </p:nvPicPr>
        <p:blipFill>
          <a:blip r:embed="rId5" cstate="print"/>
          <a:srcRect/>
          <a:stretch>
            <a:fillRect/>
          </a:stretch>
        </p:blipFill>
        <p:spPr bwMode="auto">
          <a:xfrm>
            <a:off x="7960446" y="3880137"/>
            <a:ext cx="1256087" cy="1214218"/>
          </a:xfrm>
          <a:prstGeom prst="rect">
            <a:avLst/>
          </a:prstGeom>
        </p:spPr>
        <p:style>
          <a:lnRef idx="2">
            <a:schemeClr val="dk1"/>
          </a:lnRef>
          <a:fillRef idx="1">
            <a:schemeClr val="lt1"/>
          </a:fillRef>
          <a:effectRef idx="0">
            <a:schemeClr val="dk1"/>
          </a:effectRef>
          <a:fontRef idx="minor">
            <a:schemeClr val="dk1"/>
          </a:fontRef>
        </p:style>
      </p:pic>
      <p:sp>
        <p:nvSpPr>
          <p:cNvPr id="10" name="9 Rectángulo">
            <a:extLst>
              <a:ext uri="{FF2B5EF4-FFF2-40B4-BE49-F238E27FC236}">
                <a16:creationId xmlns:a16="http://schemas.microsoft.com/office/drawing/2014/main" id="{D754E1C6-1B13-94F1-057C-9F7D2BC2CE8A}"/>
              </a:ext>
            </a:extLst>
          </p:cNvPr>
          <p:cNvSpPr/>
          <p:nvPr/>
        </p:nvSpPr>
        <p:spPr>
          <a:xfrm>
            <a:off x="5659135" y="5665859"/>
            <a:ext cx="5072098" cy="5715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err="1">
                <a:solidFill>
                  <a:schemeClr val="tx1"/>
                </a:solidFill>
              </a:rPr>
              <a:t>Frameworks</a:t>
            </a:r>
            <a:r>
              <a:rPr lang="es-CO" b="1">
                <a:solidFill>
                  <a:schemeClr val="tx1"/>
                </a:solidFill>
              </a:rPr>
              <a:t> de aplicación (Horizontales)</a:t>
            </a:r>
          </a:p>
        </p:txBody>
      </p:sp>
      <p:cxnSp>
        <p:nvCxnSpPr>
          <p:cNvPr id="11" name="10 Conector recto de flecha">
            <a:extLst>
              <a:ext uri="{FF2B5EF4-FFF2-40B4-BE49-F238E27FC236}">
                <a16:creationId xmlns:a16="http://schemas.microsoft.com/office/drawing/2014/main" id="{4D905EF7-CC12-644F-22FC-69FED65189FD}"/>
              </a:ext>
            </a:extLst>
          </p:cNvPr>
          <p:cNvCxnSpPr>
            <a:cxnSpLocks/>
          </p:cNvCxnSpPr>
          <p:nvPr/>
        </p:nvCxnSpPr>
        <p:spPr>
          <a:xfrm flipV="1">
            <a:off x="4122261" y="1887794"/>
            <a:ext cx="0" cy="4198374"/>
          </a:xfrm>
          <a:prstGeom prst="straightConnector1">
            <a:avLst/>
          </a:prstGeom>
          <a:ln w="63500">
            <a:tailEnd type="arrow"/>
          </a:ln>
        </p:spPr>
        <p:style>
          <a:lnRef idx="3">
            <a:schemeClr val="accent3"/>
          </a:lnRef>
          <a:fillRef idx="0">
            <a:schemeClr val="accent3"/>
          </a:fillRef>
          <a:effectRef idx="2">
            <a:schemeClr val="accent3"/>
          </a:effectRef>
          <a:fontRef idx="minor">
            <a:schemeClr val="tx1"/>
          </a:fontRef>
        </p:style>
      </p:cxnSp>
      <p:sp>
        <p:nvSpPr>
          <p:cNvPr id="12" name="11 Rectángulo">
            <a:extLst>
              <a:ext uri="{FF2B5EF4-FFF2-40B4-BE49-F238E27FC236}">
                <a16:creationId xmlns:a16="http://schemas.microsoft.com/office/drawing/2014/main" id="{735F5D2F-D6C2-F3BE-6D24-8DC2C47683DB}"/>
              </a:ext>
            </a:extLst>
          </p:cNvPr>
          <p:cNvSpPr/>
          <p:nvPr/>
        </p:nvSpPr>
        <p:spPr>
          <a:xfrm>
            <a:off x="4587565" y="1808207"/>
            <a:ext cx="1785950" cy="12858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err="1">
                <a:solidFill>
                  <a:schemeClr val="tx1"/>
                </a:solidFill>
              </a:rPr>
              <a:t>Frameworks</a:t>
            </a:r>
            <a:r>
              <a:rPr lang="es-CO" b="1">
                <a:solidFill>
                  <a:schemeClr val="tx1"/>
                </a:solidFill>
              </a:rPr>
              <a:t> de dominio (Verticales)</a:t>
            </a:r>
          </a:p>
        </p:txBody>
      </p:sp>
      <p:sp>
        <p:nvSpPr>
          <p:cNvPr id="3" name="Rectángulo 2">
            <a:extLst>
              <a:ext uri="{FF2B5EF4-FFF2-40B4-BE49-F238E27FC236}">
                <a16:creationId xmlns:a16="http://schemas.microsoft.com/office/drawing/2014/main" id="{70D53A61-8415-E656-DF6A-810CAFFB982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128417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BC7FA-67F1-B2E1-6277-563A3C851216}"/>
              </a:ext>
            </a:extLst>
          </p:cNvPr>
          <p:cNvSpPr>
            <a:spLocks noGrp="1"/>
          </p:cNvSpPr>
          <p:nvPr>
            <p:ph type="title"/>
          </p:nvPr>
        </p:nvSpPr>
        <p:spPr/>
        <p:txBody>
          <a:bodyPr/>
          <a:lstStyle/>
          <a:p>
            <a:r>
              <a:rPr lang="es-CO" err="1"/>
              <a:t>Frameworks</a:t>
            </a:r>
            <a:r>
              <a:rPr lang="es-CO"/>
              <a:t> de soporte</a:t>
            </a:r>
          </a:p>
        </p:txBody>
      </p:sp>
      <p:sp>
        <p:nvSpPr>
          <p:cNvPr id="3" name="Marcador de texto 2">
            <a:extLst>
              <a:ext uri="{FF2B5EF4-FFF2-40B4-BE49-F238E27FC236}">
                <a16:creationId xmlns:a16="http://schemas.microsoft.com/office/drawing/2014/main" id="{4E07EDBA-1EE3-18E7-CD60-E6D9B2C1916F}"/>
              </a:ext>
            </a:extLst>
          </p:cNvPr>
          <p:cNvSpPr>
            <a:spLocks noGrp="1"/>
          </p:cNvSpPr>
          <p:nvPr>
            <p:ph type="body" idx="1"/>
          </p:nvPr>
        </p:nvSpPr>
        <p:spPr/>
        <p:txBody>
          <a:bodyPr/>
          <a:lstStyle/>
          <a:p>
            <a:endParaRPr lang="es-CO" sz="2400"/>
          </a:p>
          <a:p>
            <a:r>
              <a:rPr lang="es-CO" sz="2400"/>
              <a:t>Existen “otros </a:t>
            </a:r>
            <a:r>
              <a:rPr lang="es-CO" sz="2400" err="1"/>
              <a:t>frameworks</a:t>
            </a:r>
            <a:r>
              <a:rPr lang="es-CO" sz="2400"/>
              <a:t>” que podríamos llamar de soporte. La diferencia es que estos “</a:t>
            </a:r>
            <a:r>
              <a:rPr lang="es-CO" sz="2400" err="1"/>
              <a:t>frameworks</a:t>
            </a:r>
            <a:r>
              <a:rPr lang="es-CO" sz="2400"/>
              <a:t>” no imponen una inversión de control. Algunos también los llaman librerías. </a:t>
            </a:r>
          </a:p>
          <a:p>
            <a:endParaRPr lang="es-CO"/>
          </a:p>
        </p:txBody>
      </p:sp>
      <p:sp>
        <p:nvSpPr>
          <p:cNvPr id="4" name="Marcador de número de diapositiva 3">
            <a:extLst>
              <a:ext uri="{FF2B5EF4-FFF2-40B4-BE49-F238E27FC236}">
                <a16:creationId xmlns:a16="http://schemas.microsoft.com/office/drawing/2014/main" id="{C6E10A51-B742-FE5C-8084-2741A98F36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pic>
        <p:nvPicPr>
          <p:cNvPr id="5" name="Picture 2" descr="Image result for bootstrap framework">
            <a:extLst>
              <a:ext uri="{FF2B5EF4-FFF2-40B4-BE49-F238E27FC236}">
                <a16:creationId xmlns:a16="http://schemas.microsoft.com/office/drawing/2014/main" id="{0D048CEF-F084-7AAC-1D3B-076DB0919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614" y="3601393"/>
            <a:ext cx="3532775" cy="2350473"/>
          </a:xfrm>
          <a:prstGeom prst="rect">
            <a:avLst/>
          </a:prstGeom>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8500509B-864E-BFFE-5983-7800CA04A300}"/>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343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0FFA95-0162-FF27-5331-361B8321A461}"/>
              </a:ext>
            </a:extLst>
          </p:cNvPr>
          <p:cNvSpPr>
            <a:spLocks noGrp="1"/>
          </p:cNvSpPr>
          <p:nvPr>
            <p:ph type="title"/>
          </p:nvPr>
        </p:nvSpPr>
        <p:spPr/>
        <p:txBody>
          <a:bodyPr/>
          <a:lstStyle/>
          <a:p>
            <a:r>
              <a:rPr lang="es-CO"/>
              <a:t>Opción 3: Utilizar </a:t>
            </a:r>
            <a:r>
              <a:rPr lang="es-CO" err="1"/>
              <a:t>frameworks</a:t>
            </a:r>
            <a:r>
              <a:rPr lang="es-CO"/>
              <a:t> verticales</a:t>
            </a:r>
          </a:p>
        </p:txBody>
      </p:sp>
      <p:sp>
        <p:nvSpPr>
          <p:cNvPr id="3" name="Marcador de texto 2">
            <a:extLst>
              <a:ext uri="{FF2B5EF4-FFF2-40B4-BE49-F238E27FC236}">
                <a16:creationId xmlns:a16="http://schemas.microsoft.com/office/drawing/2014/main" id="{01429BF1-A31D-8D56-8AF0-863FB4D0EF42}"/>
              </a:ext>
            </a:extLst>
          </p:cNvPr>
          <p:cNvSpPr>
            <a:spLocks noGrp="1"/>
          </p:cNvSpPr>
          <p:nvPr>
            <p:ph type="body" idx="1"/>
          </p:nvPr>
        </p:nvSpPr>
        <p:spPr>
          <a:xfrm>
            <a:off x="2076994" y="1410789"/>
            <a:ext cx="4431961" cy="4663440"/>
          </a:xfrm>
        </p:spPr>
        <p:txBody>
          <a:bodyPr anchor="ctr">
            <a:normAutofit/>
          </a:bodyPr>
          <a:lstStyle/>
          <a:p>
            <a:r>
              <a:rPr lang="es-CO" sz="2000"/>
              <a:t>Son útiles en el desarrollo de aplicaciones de cierto dominio.</a:t>
            </a:r>
          </a:p>
          <a:p>
            <a:r>
              <a:rPr lang="es-CO" sz="2000"/>
              <a:t>Proveen funcionalidades de este dominio implementadas desde el principio.</a:t>
            </a:r>
          </a:p>
          <a:p>
            <a:r>
              <a:rPr lang="es-CO" sz="2000"/>
              <a:t>Están compuestos de múltiples módulos apropiados para el dominio que se trabaja.</a:t>
            </a:r>
          </a:p>
          <a:p>
            <a:pPr marL="76200" indent="0">
              <a:buNone/>
            </a:pPr>
            <a:endParaRPr lang="es-ES" sz="2000"/>
          </a:p>
          <a:p>
            <a:pPr marL="76200" indent="0">
              <a:buNone/>
            </a:pPr>
            <a:r>
              <a:rPr lang="es-ES" sz="2000" b="1"/>
              <a:t>Nota: </a:t>
            </a:r>
            <a:r>
              <a:rPr lang="es-ES" sz="2000"/>
              <a:t>en muchos casos la documentación, el soporte y la comunidad son reducidos.</a:t>
            </a:r>
            <a:endParaRPr lang="es-CO" sz="2000"/>
          </a:p>
        </p:txBody>
      </p:sp>
      <p:sp>
        <p:nvSpPr>
          <p:cNvPr id="4" name="Marcador de número de diapositiva 3">
            <a:extLst>
              <a:ext uri="{FF2B5EF4-FFF2-40B4-BE49-F238E27FC236}">
                <a16:creationId xmlns:a16="http://schemas.microsoft.com/office/drawing/2014/main" id="{B0150542-16D9-0BB5-A173-0391F29E99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pic>
        <p:nvPicPr>
          <p:cNvPr id="5" name="Picture 2">
            <a:extLst>
              <a:ext uri="{FF2B5EF4-FFF2-40B4-BE49-F238E27FC236}">
                <a16:creationId xmlns:a16="http://schemas.microsoft.com/office/drawing/2014/main" id="{9A8DF530-6629-237C-1A73-DC09160C545E}"/>
              </a:ext>
            </a:extLst>
          </p:cNvPr>
          <p:cNvPicPr>
            <a:picLocks noChangeAspect="1" noChangeArrowheads="1"/>
          </p:cNvPicPr>
          <p:nvPr/>
        </p:nvPicPr>
        <p:blipFill>
          <a:blip r:embed="rId2"/>
          <a:srcRect/>
          <a:stretch>
            <a:fillRect/>
          </a:stretch>
        </p:blipFill>
        <p:spPr bwMode="auto">
          <a:xfrm>
            <a:off x="6964207" y="1895982"/>
            <a:ext cx="4750019" cy="361991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4119A1BB-B3F6-9C52-D8D4-C0E79B6A4A3F}"/>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11698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169B1-E22C-7E1A-1B4B-2DE8C66BB2F3}"/>
              </a:ext>
            </a:extLst>
          </p:cNvPr>
          <p:cNvSpPr>
            <a:spLocks noGrp="1"/>
          </p:cNvSpPr>
          <p:nvPr>
            <p:ph type="title"/>
          </p:nvPr>
        </p:nvSpPr>
        <p:spPr/>
        <p:txBody>
          <a:bodyPr/>
          <a:lstStyle/>
          <a:p>
            <a:r>
              <a:rPr lang="es-CO"/>
              <a:t>Otros “</a:t>
            </a:r>
            <a:r>
              <a:rPr lang="es-CO" err="1"/>
              <a:t>frameworks</a:t>
            </a:r>
            <a:r>
              <a:rPr lang="es-CO"/>
              <a:t>” verticales</a:t>
            </a:r>
          </a:p>
        </p:txBody>
      </p:sp>
      <p:sp>
        <p:nvSpPr>
          <p:cNvPr id="4" name="Marcador de número de diapositiva 3">
            <a:extLst>
              <a:ext uri="{FF2B5EF4-FFF2-40B4-BE49-F238E27FC236}">
                <a16:creationId xmlns:a16="http://schemas.microsoft.com/office/drawing/2014/main" id="{C8A89B9C-BCDD-4A73-4E52-A18C6A6B67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pic>
        <p:nvPicPr>
          <p:cNvPr id="5" name="Picture 4" descr="https://www.microsoft.com/web/handlers/webpi.ashx?command=getimage&amp;guid=d47dcd0c-e001-44f3-b722-74301d187b3e">
            <a:extLst>
              <a:ext uri="{FF2B5EF4-FFF2-40B4-BE49-F238E27FC236}">
                <a16:creationId xmlns:a16="http://schemas.microsoft.com/office/drawing/2014/main" id="{D1A6DB58-52AF-15FA-3568-628B6AA3B6E2}"/>
              </a:ext>
            </a:extLst>
          </p:cNvPr>
          <p:cNvPicPr>
            <a:picLocks noChangeAspect="1" noChangeArrowheads="1"/>
          </p:cNvPicPr>
          <p:nvPr/>
        </p:nvPicPr>
        <p:blipFill>
          <a:blip r:embed="rId2"/>
          <a:srcRect/>
          <a:stretch>
            <a:fillRect/>
          </a:stretch>
        </p:blipFill>
        <p:spPr bwMode="auto">
          <a:xfrm>
            <a:off x="2076994" y="1424093"/>
            <a:ext cx="4859600" cy="4219624"/>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Picture 2" descr="https://www.ostraining.com/cdn/images/stories/tutuploadsmedia_1342471784464.png">
            <a:extLst>
              <a:ext uri="{FF2B5EF4-FFF2-40B4-BE49-F238E27FC236}">
                <a16:creationId xmlns:a16="http://schemas.microsoft.com/office/drawing/2014/main" id="{5D959069-4D19-3C03-212A-BAA18B60AD68}"/>
              </a:ext>
            </a:extLst>
          </p:cNvPr>
          <p:cNvPicPr>
            <a:picLocks noChangeAspect="1" noChangeArrowheads="1"/>
          </p:cNvPicPr>
          <p:nvPr/>
        </p:nvPicPr>
        <p:blipFill>
          <a:blip r:embed="rId3"/>
          <a:srcRect/>
          <a:stretch>
            <a:fillRect/>
          </a:stretch>
        </p:blipFill>
        <p:spPr bwMode="auto">
          <a:xfrm>
            <a:off x="5282730" y="2366541"/>
            <a:ext cx="6297495" cy="402340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730B81D7-98E9-3499-71F2-9C8EB60A80BE}"/>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51606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2FEBA-4F8F-557C-E852-D7975223FD1F}"/>
              </a:ext>
            </a:extLst>
          </p:cNvPr>
          <p:cNvSpPr>
            <a:spLocks noGrp="1"/>
          </p:cNvSpPr>
          <p:nvPr>
            <p:ph type="title"/>
          </p:nvPr>
        </p:nvSpPr>
        <p:spPr/>
        <p:txBody>
          <a:bodyPr>
            <a:normAutofit/>
          </a:bodyPr>
          <a:lstStyle/>
          <a:p>
            <a:r>
              <a:rPr lang="es-CO" err="1"/>
              <a:t>Frameworks</a:t>
            </a:r>
            <a:r>
              <a:rPr lang="es-CO"/>
              <a:t> horizontales</a:t>
            </a:r>
          </a:p>
        </p:txBody>
      </p:sp>
      <p:sp>
        <p:nvSpPr>
          <p:cNvPr id="3" name="Marcador de texto 2">
            <a:extLst>
              <a:ext uri="{FF2B5EF4-FFF2-40B4-BE49-F238E27FC236}">
                <a16:creationId xmlns:a16="http://schemas.microsoft.com/office/drawing/2014/main" id="{DF642CFD-5ED0-3648-9247-9A1B6550AC86}"/>
              </a:ext>
            </a:extLst>
          </p:cNvPr>
          <p:cNvSpPr>
            <a:spLocks noGrp="1"/>
          </p:cNvSpPr>
          <p:nvPr>
            <p:ph type="body" idx="1"/>
          </p:nvPr>
        </p:nvSpPr>
        <p:spPr>
          <a:xfrm>
            <a:off x="2076994" y="1410789"/>
            <a:ext cx="5283881" cy="4663440"/>
          </a:xfrm>
        </p:spPr>
        <p:txBody>
          <a:bodyPr anchor="ctr">
            <a:normAutofit/>
          </a:bodyPr>
          <a:lstStyle/>
          <a:p>
            <a:pPr algn="just"/>
            <a:r>
              <a:rPr lang="es-CO" sz="2400"/>
              <a:t>Son útiles en el desarrollo de aplicaciones de múltiples dominio.</a:t>
            </a:r>
          </a:p>
          <a:p>
            <a:pPr algn="just"/>
            <a:endParaRPr lang="es-CO" sz="2400"/>
          </a:p>
          <a:p>
            <a:pPr algn="just"/>
            <a:r>
              <a:rPr lang="es-CO" sz="2400"/>
              <a:t>No proveen funcionalidades implementadas desde el principio (para el dominio que se requieren).</a:t>
            </a:r>
          </a:p>
          <a:p>
            <a:pPr algn="just"/>
            <a:endParaRPr lang="es-CO" sz="2400"/>
          </a:p>
          <a:p>
            <a:pPr algn="just"/>
            <a:r>
              <a:rPr lang="es-CO" sz="2400"/>
              <a:t>Muchos de ellos cuentan con grandes comunidades y gran cantidad de documentación.</a:t>
            </a:r>
          </a:p>
        </p:txBody>
      </p:sp>
      <p:sp>
        <p:nvSpPr>
          <p:cNvPr id="4" name="Marcador de número de diapositiva 3">
            <a:extLst>
              <a:ext uri="{FF2B5EF4-FFF2-40B4-BE49-F238E27FC236}">
                <a16:creationId xmlns:a16="http://schemas.microsoft.com/office/drawing/2014/main" id="{30BC0413-09B2-8783-D778-96E40F9E6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Picture 6" descr="http://upload.wikimedia.org/wikipedia/en/9/9a/Cake-logo.png">
            <a:extLst>
              <a:ext uri="{FF2B5EF4-FFF2-40B4-BE49-F238E27FC236}">
                <a16:creationId xmlns:a16="http://schemas.microsoft.com/office/drawing/2014/main" id="{758966E7-2DF2-CC20-764D-2BFB383ACB06}"/>
              </a:ext>
            </a:extLst>
          </p:cNvPr>
          <p:cNvPicPr>
            <a:picLocks noChangeAspect="1" noChangeArrowheads="1"/>
          </p:cNvPicPr>
          <p:nvPr/>
        </p:nvPicPr>
        <p:blipFill>
          <a:blip r:embed="rId2"/>
          <a:srcRect/>
          <a:stretch>
            <a:fillRect/>
          </a:stretch>
        </p:blipFill>
        <p:spPr bwMode="auto">
          <a:xfrm>
            <a:off x="7624175" y="4529490"/>
            <a:ext cx="1714500" cy="1714500"/>
          </a:xfrm>
          <a:prstGeom prst="rect">
            <a:avLst/>
          </a:prstGeom>
          <a:noFill/>
        </p:spPr>
      </p:pic>
      <p:pic>
        <p:nvPicPr>
          <p:cNvPr id="6" name="Picture 11">
            <a:extLst>
              <a:ext uri="{FF2B5EF4-FFF2-40B4-BE49-F238E27FC236}">
                <a16:creationId xmlns:a16="http://schemas.microsoft.com/office/drawing/2014/main" id="{A84456D7-46C4-EC9C-C70E-49EE9BCD7CBB}"/>
              </a:ext>
            </a:extLst>
          </p:cNvPr>
          <p:cNvPicPr>
            <a:picLocks noChangeAspect="1" noChangeArrowheads="1"/>
          </p:cNvPicPr>
          <p:nvPr/>
        </p:nvPicPr>
        <p:blipFill>
          <a:blip r:embed="rId3"/>
          <a:srcRect/>
          <a:stretch>
            <a:fillRect/>
          </a:stretch>
        </p:blipFill>
        <p:spPr bwMode="auto">
          <a:xfrm>
            <a:off x="7624175" y="2903203"/>
            <a:ext cx="1619250"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2" descr="https://encrypted-tbn1.gstatic.com/images?q=tbn:ANd9GcTYQSfKJh38lWTLIu_2L70V9LXVqeb40y83lzSJ7OrZk9I95r-2MSCfFtz_">
            <a:extLst>
              <a:ext uri="{FF2B5EF4-FFF2-40B4-BE49-F238E27FC236}">
                <a16:creationId xmlns:a16="http://schemas.microsoft.com/office/drawing/2014/main" id="{B26D46FF-7BC5-79B4-5C40-4FBEC49E14B1}"/>
              </a:ext>
            </a:extLst>
          </p:cNvPr>
          <p:cNvPicPr>
            <a:picLocks noChangeAspect="1" noChangeArrowheads="1"/>
          </p:cNvPicPr>
          <p:nvPr/>
        </p:nvPicPr>
        <p:blipFill>
          <a:blip r:embed="rId4"/>
          <a:srcRect/>
          <a:stretch>
            <a:fillRect/>
          </a:stretch>
        </p:blipFill>
        <p:spPr bwMode="auto">
          <a:xfrm>
            <a:off x="10115006" y="2157755"/>
            <a:ext cx="1179390" cy="1402673"/>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2" descr="Image result for spring frameworks">
            <a:extLst>
              <a:ext uri="{FF2B5EF4-FFF2-40B4-BE49-F238E27FC236}">
                <a16:creationId xmlns:a16="http://schemas.microsoft.com/office/drawing/2014/main" id="{A2E41611-2982-84AC-8662-B8F3DBBD5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217" y="1544627"/>
            <a:ext cx="2191772" cy="10422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Picture 4" descr="Image result for django framework">
            <a:extLst>
              <a:ext uri="{FF2B5EF4-FFF2-40B4-BE49-F238E27FC236}">
                <a16:creationId xmlns:a16="http://schemas.microsoft.com/office/drawing/2014/main" id="{A557D66D-DEA2-E694-1223-92D8095AC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975" y="5394789"/>
            <a:ext cx="2035853" cy="7040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express framework">
            <a:extLst>
              <a:ext uri="{FF2B5EF4-FFF2-40B4-BE49-F238E27FC236}">
                <a16:creationId xmlns:a16="http://schemas.microsoft.com/office/drawing/2014/main" id="{07ADE561-6B87-88BD-65F4-FE529DAA2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1975" y="3944073"/>
            <a:ext cx="1937716" cy="106707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Rectángulo 10">
            <a:extLst>
              <a:ext uri="{FF2B5EF4-FFF2-40B4-BE49-F238E27FC236}">
                <a16:creationId xmlns:a16="http://schemas.microsoft.com/office/drawing/2014/main" id="{730DC5CC-D10A-EDAC-463B-5E4C8F056AC7}"/>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43813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700A420-FDB9-10C2-B65C-142ACF930DEE}"/>
              </a:ext>
            </a:extLst>
          </p:cNvPr>
          <p:cNvSpPr>
            <a:spLocks noGrp="1"/>
          </p:cNvSpPr>
          <p:nvPr>
            <p:ph type="body" idx="1"/>
          </p:nvPr>
        </p:nvSpPr>
        <p:spPr>
          <a:xfrm>
            <a:off x="2076994" y="568866"/>
            <a:ext cx="6388580" cy="5720268"/>
          </a:xfrm>
        </p:spPr>
        <p:txBody>
          <a:bodyPr>
            <a:normAutofit fontScale="85000" lnSpcReduction="20000"/>
          </a:bodyPr>
          <a:lstStyle/>
          <a:p>
            <a:pPr marL="0" indent="0" algn="just">
              <a:buNone/>
            </a:pPr>
            <a:r>
              <a:rPr lang="es-CO" sz="2800" b="1"/>
              <a:t>La programación es un proceso continuo</a:t>
            </a:r>
          </a:p>
          <a:p>
            <a:pPr marL="0" indent="0" algn="just">
              <a:buNone/>
            </a:pPr>
            <a:endParaRPr lang="es-CO" sz="2800" b="1" i="1"/>
          </a:p>
          <a:p>
            <a:pPr marL="0" indent="0" algn="just">
              <a:buNone/>
            </a:pPr>
            <a:r>
              <a:rPr lang="es-CO" sz="2800"/>
              <a:t>Un turista que visitaba el “Eton </a:t>
            </a:r>
            <a:r>
              <a:rPr lang="es-CO" sz="2800" err="1"/>
              <a:t>College</a:t>
            </a:r>
            <a:r>
              <a:rPr lang="es-CO" sz="2800"/>
              <a:t>” de Inglaterra preguntó al jardinero cómo conseguía que el césped fuera tan perfecto.</a:t>
            </a:r>
          </a:p>
          <a:p>
            <a:pPr marL="0" indent="0" algn="just">
              <a:buNone/>
            </a:pPr>
            <a:endParaRPr lang="es-CO" sz="2800"/>
          </a:p>
          <a:p>
            <a:pPr marL="0" indent="0" algn="just">
              <a:buNone/>
            </a:pPr>
            <a:r>
              <a:rPr lang="es-CO" sz="2800"/>
              <a:t>“Es muy fácil”, respondió. “Simplemente cepille el rocío todas las mañanas, córtelo cada dos días, y enróllelo una vez a la semana”.</a:t>
            </a:r>
          </a:p>
          <a:p>
            <a:pPr marL="0" indent="0" algn="just">
              <a:buNone/>
            </a:pPr>
            <a:endParaRPr lang="es-CO" sz="2800"/>
          </a:p>
          <a:p>
            <a:pPr marL="0" indent="0" algn="just">
              <a:buNone/>
            </a:pPr>
            <a:r>
              <a:rPr lang="es-CO" sz="2800"/>
              <a:t>“¿Eso es todo?” preguntó el turista.</a:t>
            </a:r>
          </a:p>
          <a:p>
            <a:pPr marL="0" indent="0" algn="just">
              <a:buNone/>
            </a:pPr>
            <a:endParaRPr lang="es-CO" sz="2800"/>
          </a:p>
          <a:p>
            <a:pPr marL="0" indent="0" algn="just">
              <a:buNone/>
            </a:pPr>
            <a:r>
              <a:rPr lang="es-CO" sz="2800"/>
              <a:t>“Absolutamente”, respondió el jardinero. "Haz eso durante 500 años y también tendrás un bonito césped". </a:t>
            </a:r>
          </a:p>
          <a:p>
            <a:pPr marL="0" indent="0" algn="r">
              <a:buNone/>
            </a:pPr>
            <a:r>
              <a:rPr lang="en-US" sz="2800" i="1"/>
              <a:t>(Thomas &amp; Hunt, 2019)</a:t>
            </a:r>
            <a:endParaRPr lang="es-CO"/>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pic>
        <p:nvPicPr>
          <p:cNvPr id="5" name="Picture 2" descr="Image result for pragmatic programmer">
            <a:extLst>
              <a:ext uri="{FF2B5EF4-FFF2-40B4-BE49-F238E27FC236}">
                <a16:creationId xmlns:a16="http://schemas.microsoft.com/office/drawing/2014/main" id="{2B8D4997-F377-F65E-BD18-90B527E85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2302" y="3301181"/>
            <a:ext cx="2029166" cy="264086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Imagen 5" descr="Un castillo en un parque&#10;&#10;Descripción generada automáticamente">
            <a:extLst>
              <a:ext uri="{FF2B5EF4-FFF2-40B4-BE49-F238E27FC236}">
                <a16:creationId xmlns:a16="http://schemas.microsoft.com/office/drawing/2014/main" id="{DE219227-96C9-37F4-7CD1-E434C0554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109640"/>
            <a:ext cx="2975370" cy="1981981"/>
          </a:xfrm>
          <a:prstGeom prst="rect">
            <a:avLst/>
          </a:prstGeom>
          <a:ln>
            <a:noFill/>
          </a:ln>
          <a:effectLst>
            <a:outerShdw blurRad="190500" algn="tl" rotWithShape="0">
              <a:srgbClr val="000000">
                <a:alpha val="70000"/>
              </a:srgbClr>
            </a:outerShdw>
          </a:effectLst>
        </p:spPr>
      </p:pic>
      <p:sp>
        <p:nvSpPr>
          <p:cNvPr id="2" name="Rectángulo 1">
            <a:extLst>
              <a:ext uri="{FF2B5EF4-FFF2-40B4-BE49-F238E27FC236}">
                <a16:creationId xmlns:a16="http://schemas.microsoft.com/office/drawing/2014/main" id="{2F75602A-84A8-C0A1-CB0A-27B63336B34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93304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53555-8F48-8295-31CD-4B4161352CA1}"/>
              </a:ext>
            </a:extLst>
          </p:cNvPr>
          <p:cNvSpPr>
            <a:spLocks noGrp="1"/>
          </p:cNvSpPr>
          <p:nvPr>
            <p:ph type="title"/>
          </p:nvPr>
        </p:nvSpPr>
        <p:spPr/>
        <p:txBody>
          <a:bodyPr>
            <a:noAutofit/>
          </a:bodyPr>
          <a:lstStyle/>
          <a:p>
            <a:r>
              <a:rPr lang="es-CO" sz="3600"/>
              <a:t>Otra división importante de los </a:t>
            </a:r>
            <a:r>
              <a:rPr lang="es-CO" sz="3600" err="1"/>
              <a:t>frameworks</a:t>
            </a:r>
            <a:endParaRPr lang="es-CO" sz="3600"/>
          </a:p>
        </p:txBody>
      </p:sp>
      <p:sp>
        <p:nvSpPr>
          <p:cNvPr id="3" name="Marcador de texto 2">
            <a:extLst>
              <a:ext uri="{FF2B5EF4-FFF2-40B4-BE49-F238E27FC236}">
                <a16:creationId xmlns:a16="http://schemas.microsoft.com/office/drawing/2014/main" id="{491E89A0-01E7-95DA-EC76-7B6121BFFCD7}"/>
              </a:ext>
            </a:extLst>
          </p:cNvPr>
          <p:cNvSpPr>
            <a:spLocks noGrp="1"/>
          </p:cNvSpPr>
          <p:nvPr>
            <p:ph type="body" idx="1"/>
          </p:nvPr>
        </p:nvSpPr>
        <p:spPr>
          <a:xfrm>
            <a:off x="2076993" y="1410789"/>
            <a:ext cx="7361975" cy="4663440"/>
          </a:xfrm>
        </p:spPr>
        <p:txBody>
          <a:bodyPr anchor="ctr">
            <a:normAutofit fontScale="70000" lnSpcReduction="20000"/>
          </a:bodyPr>
          <a:lstStyle/>
          <a:p>
            <a:pPr algn="just"/>
            <a:r>
              <a:rPr lang="es-CO" sz="2800" b="1" err="1"/>
              <a:t>Opinionated</a:t>
            </a:r>
            <a:r>
              <a:rPr lang="es-CO" sz="2800" b="1"/>
              <a:t>: </a:t>
            </a:r>
            <a:r>
              <a:rPr lang="es-CO" sz="2800"/>
              <a:t>los </a:t>
            </a:r>
            <a:r>
              <a:rPr lang="es-CO" sz="2800" i="1" err="1"/>
              <a:t>frameworks</a:t>
            </a:r>
            <a:r>
              <a:rPr lang="es-CO" sz="2800" i="1"/>
              <a:t> </a:t>
            </a:r>
            <a:r>
              <a:rPr lang="es-CO" sz="2800" i="1" err="1"/>
              <a:t>opinionated</a:t>
            </a:r>
            <a:r>
              <a:rPr lang="es-CO" sz="2800" i="1"/>
              <a:t> </a:t>
            </a:r>
            <a:r>
              <a:rPr lang="es-CO" sz="2800"/>
              <a:t>tienden a tomar decisiones por nosotros. Incluyen una estructura de directorios base donde deben ir ciertos archivos o capas de nuestra aplicación. Incluyen una arquitectura base </a:t>
            </a:r>
            <a:r>
              <a:rPr lang="es-CO" sz="2800" err="1"/>
              <a:t>pre-establecida</a:t>
            </a:r>
            <a:r>
              <a:rPr lang="es-CO" sz="2800"/>
              <a:t>. Incluyen librerías </a:t>
            </a:r>
            <a:r>
              <a:rPr lang="es-CO" sz="2800" err="1"/>
              <a:t>pre-instaladas</a:t>
            </a:r>
            <a:r>
              <a:rPr lang="es-CO" sz="2800"/>
              <a:t> y </a:t>
            </a:r>
            <a:r>
              <a:rPr lang="es-CO" sz="2800" err="1"/>
              <a:t>pre-configuradas</a:t>
            </a:r>
            <a:r>
              <a:rPr lang="es-CO" sz="2800"/>
              <a:t> para resolver problemas comunes (</a:t>
            </a:r>
            <a:r>
              <a:rPr lang="es-CO" sz="2800" err="1"/>
              <a:t>ej</a:t>
            </a:r>
            <a:r>
              <a:rPr lang="es-CO" sz="2800"/>
              <a:t>: sistemas de rutas, motores de </a:t>
            </a:r>
            <a:r>
              <a:rPr lang="es-CO" sz="2800" err="1"/>
              <a:t>templates</a:t>
            </a:r>
            <a:r>
              <a:rPr lang="es-CO" sz="2800"/>
              <a:t>, conexión a base de datos, manejo de datos en sesión, </a:t>
            </a:r>
            <a:r>
              <a:rPr lang="es-CO" sz="2800" err="1"/>
              <a:t>etc</a:t>
            </a:r>
            <a:r>
              <a:rPr lang="es-CO" sz="2800"/>
              <a:t>).</a:t>
            </a:r>
          </a:p>
          <a:p>
            <a:pPr algn="just"/>
            <a:endParaRPr lang="es-CO" sz="2800"/>
          </a:p>
          <a:p>
            <a:pPr algn="just"/>
            <a:r>
              <a:rPr lang="es-CO" sz="2800" b="1" err="1"/>
              <a:t>Unopinionated</a:t>
            </a:r>
            <a:r>
              <a:rPr lang="es-CO" sz="2800" b="1"/>
              <a:t>: </a:t>
            </a:r>
            <a:r>
              <a:rPr lang="es-CO" sz="2800"/>
              <a:t>los </a:t>
            </a:r>
            <a:r>
              <a:rPr lang="es-CO" sz="2800" i="1" err="1"/>
              <a:t>frameworks</a:t>
            </a:r>
            <a:r>
              <a:rPr lang="es-CO" sz="2800" i="1"/>
              <a:t> </a:t>
            </a:r>
            <a:r>
              <a:rPr lang="es-CO" sz="2800" i="1" err="1"/>
              <a:t>unopinionated</a:t>
            </a:r>
            <a:r>
              <a:rPr lang="es-CO" sz="2800" i="1"/>
              <a:t> </a:t>
            </a:r>
            <a:r>
              <a:rPr lang="es-CO" sz="2800"/>
              <a:t>son </a:t>
            </a:r>
            <a:r>
              <a:rPr lang="es-CO" sz="2800" err="1"/>
              <a:t>frameworks</a:t>
            </a:r>
            <a:r>
              <a:rPr lang="es-CO" sz="2800"/>
              <a:t> muy minimalistas, que incluyen unos cuantos elementos y librerías básicas para el desarrollo de aplicaciones. Por lo general, no definen una estructura de directorios base. El desarrollador puede implementar la arquitectura que desee, y si el desarrollador necesita componentes adicionales, deberá instalarlos e integrarlos manualmente. </a:t>
            </a:r>
          </a:p>
        </p:txBody>
      </p:sp>
      <p:sp>
        <p:nvSpPr>
          <p:cNvPr id="4" name="Marcador de número de diapositiva 3">
            <a:extLst>
              <a:ext uri="{FF2B5EF4-FFF2-40B4-BE49-F238E27FC236}">
                <a16:creationId xmlns:a16="http://schemas.microsoft.com/office/drawing/2014/main" id="{64279025-C2ED-D196-A6A8-C3BDF0EFE8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Picture 2" descr="Image result for spring frameworks">
            <a:extLst>
              <a:ext uri="{FF2B5EF4-FFF2-40B4-BE49-F238E27FC236}">
                <a16:creationId xmlns:a16="http://schemas.microsoft.com/office/drawing/2014/main" id="{CD2F24AC-5E56-9C6A-9E80-872D70894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761" y="1908776"/>
            <a:ext cx="1360960" cy="6471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6" name="Picture 4" descr="Image result for django framework">
            <a:extLst>
              <a:ext uri="{FF2B5EF4-FFF2-40B4-BE49-F238E27FC236}">
                <a16:creationId xmlns:a16="http://schemas.microsoft.com/office/drawing/2014/main" id="{DB5C3A17-2FE9-F192-3E40-FB79933D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762" y="1490739"/>
            <a:ext cx="1360959" cy="470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express framework">
            <a:extLst>
              <a:ext uri="{FF2B5EF4-FFF2-40B4-BE49-F238E27FC236}">
                <a16:creationId xmlns:a16="http://schemas.microsoft.com/office/drawing/2014/main" id="{22EC3C71-E78B-8CC7-C392-710C486FC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9790" y="3956806"/>
            <a:ext cx="1253960" cy="69053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Marcador de contenido 5" descr="Imagen que contiene reloj, señal&#10;&#10;Descripción generada automáticamente">
            <a:extLst>
              <a:ext uri="{FF2B5EF4-FFF2-40B4-BE49-F238E27FC236}">
                <a16:creationId xmlns:a16="http://schemas.microsoft.com/office/drawing/2014/main" id="{B5502D56-4CC1-A70A-4FE4-83FBE35E1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790" y="2491218"/>
            <a:ext cx="1018902" cy="1018902"/>
          </a:xfrm>
          <a:prstGeom prst="rect">
            <a:avLst/>
          </a:prstGeom>
        </p:spPr>
      </p:pic>
      <p:pic>
        <p:nvPicPr>
          <p:cNvPr id="9" name="Picture 2">
            <a:extLst>
              <a:ext uri="{FF2B5EF4-FFF2-40B4-BE49-F238E27FC236}">
                <a16:creationId xmlns:a16="http://schemas.microsoft.com/office/drawing/2014/main" id="{F9D8C4FB-D6EA-1054-78BE-E47DCAE16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0972" y="4765281"/>
            <a:ext cx="1152778" cy="8645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57F5FC62-978B-9D3C-0523-972FCADDFD54}"/>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3602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DACF-0514-CDF3-7868-64B87BF7B8C2}"/>
              </a:ext>
            </a:extLst>
          </p:cNvPr>
          <p:cNvSpPr>
            <a:spLocks noGrp="1"/>
          </p:cNvSpPr>
          <p:nvPr>
            <p:ph type="title"/>
          </p:nvPr>
        </p:nvSpPr>
        <p:spPr/>
        <p:txBody>
          <a:bodyPr/>
          <a:lstStyle/>
          <a:p>
            <a:r>
              <a:rPr lang="es-CO" err="1"/>
              <a:t>Opinionated</a:t>
            </a:r>
            <a:endParaRPr lang="es-CO"/>
          </a:p>
        </p:txBody>
      </p:sp>
      <p:sp>
        <p:nvSpPr>
          <p:cNvPr id="4" name="Marcador de número de diapositiva 3">
            <a:extLst>
              <a:ext uri="{FF2B5EF4-FFF2-40B4-BE49-F238E27FC236}">
                <a16:creationId xmlns:a16="http://schemas.microsoft.com/office/drawing/2014/main" id="{F3EB2C1E-01F4-4BE5-EB18-6032B32454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Imagen 4">
            <a:extLst>
              <a:ext uri="{FF2B5EF4-FFF2-40B4-BE49-F238E27FC236}">
                <a16:creationId xmlns:a16="http://schemas.microsoft.com/office/drawing/2014/main" id="{CBFDD078-88EB-C8F2-4822-257E1F823AE9}"/>
              </a:ext>
            </a:extLst>
          </p:cNvPr>
          <p:cNvPicPr>
            <a:picLocks noChangeAspect="1"/>
          </p:cNvPicPr>
          <p:nvPr/>
        </p:nvPicPr>
        <p:blipFill>
          <a:blip r:embed="rId2"/>
          <a:stretch>
            <a:fillRect/>
          </a:stretch>
        </p:blipFill>
        <p:spPr>
          <a:xfrm>
            <a:off x="2080927" y="1361081"/>
            <a:ext cx="2670507" cy="5176345"/>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923A89B1-DD7A-A93D-2BC8-C3BCC3C65A6F}"/>
              </a:ext>
            </a:extLst>
          </p:cNvPr>
          <p:cNvSpPr/>
          <p:nvPr/>
        </p:nvSpPr>
        <p:spPr>
          <a:xfrm>
            <a:off x="2405997" y="2361366"/>
            <a:ext cx="886923"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48CA8B95-3A46-5DB7-2744-690821BC8830}"/>
              </a:ext>
            </a:extLst>
          </p:cNvPr>
          <p:cNvSpPr/>
          <p:nvPr/>
        </p:nvSpPr>
        <p:spPr>
          <a:xfrm>
            <a:off x="2274617" y="2945066"/>
            <a:ext cx="766055"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B1884C9D-0C11-8851-D494-B59FB53B6BA7}"/>
              </a:ext>
            </a:extLst>
          </p:cNvPr>
          <p:cNvSpPr/>
          <p:nvPr/>
        </p:nvSpPr>
        <p:spPr>
          <a:xfrm>
            <a:off x="2274616" y="3739046"/>
            <a:ext cx="766055"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CE5511F-6038-648F-9131-D1ACBB7183D9}"/>
              </a:ext>
            </a:extLst>
          </p:cNvPr>
          <p:cNvSpPr/>
          <p:nvPr/>
        </p:nvSpPr>
        <p:spPr>
          <a:xfrm>
            <a:off x="2274616" y="4902540"/>
            <a:ext cx="660954"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11 Rectángulo">
            <a:extLst>
              <a:ext uri="{FF2B5EF4-FFF2-40B4-BE49-F238E27FC236}">
                <a16:creationId xmlns:a16="http://schemas.microsoft.com/office/drawing/2014/main" id="{08837781-D0B7-38D4-1EFF-7DCF839756E2}"/>
              </a:ext>
            </a:extLst>
          </p:cNvPr>
          <p:cNvSpPr/>
          <p:nvPr/>
        </p:nvSpPr>
        <p:spPr>
          <a:xfrm>
            <a:off x="2080927" y="403310"/>
            <a:ext cx="2670507"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Predefine la arquitectura de la aplicación</a:t>
            </a:r>
          </a:p>
        </p:txBody>
      </p:sp>
      <p:sp>
        <p:nvSpPr>
          <p:cNvPr id="11" name="11 Rectángulo">
            <a:extLst>
              <a:ext uri="{FF2B5EF4-FFF2-40B4-BE49-F238E27FC236}">
                <a16:creationId xmlns:a16="http://schemas.microsoft.com/office/drawing/2014/main" id="{42B58DAB-C61F-5ED4-AC90-C0A2BC1831AA}"/>
              </a:ext>
            </a:extLst>
          </p:cNvPr>
          <p:cNvSpPr/>
          <p:nvPr/>
        </p:nvSpPr>
        <p:spPr>
          <a:xfrm>
            <a:off x="8711186" y="466903"/>
            <a:ext cx="3130591" cy="52923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¿Ventajas / Desventajas?</a:t>
            </a:r>
          </a:p>
        </p:txBody>
      </p:sp>
      <p:pic>
        <p:nvPicPr>
          <p:cNvPr id="12" name="Imagen 11">
            <a:extLst>
              <a:ext uri="{FF2B5EF4-FFF2-40B4-BE49-F238E27FC236}">
                <a16:creationId xmlns:a16="http://schemas.microsoft.com/office/drawing/2014/main" id="{FF3D1F09-787F-9492-16EE-1945E24E77AB}"/>
              </a:ext>
            </a:extLst>
          </p:cNvPr>
          <p:cNvPicPr>
            <a:picLocks noChangeAspect="1"/>
          </p:cNvPicPr>
          <p:nvPr/>
        </p:nvPicPr>
        <p:blipFill>
          <a:blip r:embed="rId3"/>
          <a:stretch>
            <a:fillRect/>
          </a:stretch>
        </p:blipFill>
        <p:spPr>
          <a:xfrm>
            <a:off x="5877910" y="4416279"/>
            <a:ext cx="3511962" cy="1842764"/>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BA115483-AE2B-9B17-BEBD-0F0712D40349}"/>
              </a:ext>
            </a:extLst>
          </p:cNvPr>
          <p:cNvPicPr>
            <a:picLocks noChangeAspect="1"/>
          </p:cNvPicPr>
          <p:nvPr/>
        </p:nvPicPr>
        <p:blipFill>
          <a:blip r:embed="rId4"/>
          <a:stretch>
            <a:fillRect/>
          </a:stretch>
        </p:blipFill>
        <p:spPr>
          <a:xfrm>
            <a:off x="5474436" y="3747426"/>
            <a:ext cx="5164484" cy="401604"/>
          </a:xfrm>
          <a:prstGeom prst="rect">
            <a:avLst/>
          </a:prstGeom>
          <a:ln>
            <a:noFill/>
          </a:ln>
          <a:effectLst>
            <a:outerShdw blurRad="292100" dist="139700" dir="2700000" algn="tl" rotWithShape="0">
              <a:srgbClr val="333333">
                <a:alpha val="65000"/>
              </a:srgbClr>
            </a:outerShdw>
          </a:effectLst>
        </p:spPr>
      </p:pic>
      <p:sp>
        <p:nvSpPr>
          <p:cNvPr id="14" name="11 Rectángulo">
            <a:extLst>
              <a:ext uri="{FF2B5EF4-FFF2-40B4-BE49-F238E27FC236}">
                <a16:creationId xmlns:a16="http://schemas.microsoft.com/office/drawing/2014/main" id="{D7677B6E-18A4-F5A8-4981-70E70D159E6D}"/>
              </a:ext>
            </a:extLst>
          </p:cNvPr>
          <p:cNvSpPr/>
          <p:nvPr/>
        </p:nvSpPr>
        <p:spPr>
          <a:xfrm>
            <a:off x="5024441" y="1743560"/>
            <a:ext cx="3183143" cy="155566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Con una arquitectura predefinida, es mas fácil encontrar cientos de proyectos desarrollados de manera similar</a:t>
            </a:r>
          </a:p>
        </p:txBody>
      </p:sp>
      <p:sp>
        <p:nvSpPr>
          <p:cNvPr id="15" name="11 Rectángulo">
            <a:extLst>
              <a:ext uri="{FF2B5EF4-FFF2-40B4-BE49-F238E27FC236}">
                <a16:creationId xmlns:a16="http://schemas.microsoft.com/office/drawing/2014/main" id="{FC5D13A8-1F11-3FCA-2609-8E268725F6F4}"/>
              </a:ext>
            </a:extLst>
          </p:cNvPr>
          <p:cNvSpPr/>
          <p:nvPr/>
        </p:nvSpPr>
        <p:spPr>
          <a:xfrm>
            <a:off x="8419308" y="1613788"/>
            <a:ext cx="3183143" cy="181521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Laravel incluye conexión a múltiples bases de datos, un motor de template llamado Blade, acceso a datos de sesión, entre muchos otros módulos.</a:t>
            </a:r>
          </a:p>
        </p:txBody>
      </p:sp>
      <p:pic>
        <p:nvPicPr>
          <p:cNvPr id="16" name="Imagen 15" descr="Una caricatura de una persona&#10;&#10;Descripción generada automáticamente con confianza media">
            <a:extLst>
              <a:ext uri="{FF2B5EF4-FFF2-40B4-BE49-F238E27FC236}">
                <a16:creationId xmlns:a16="http://schemas.microsoft.com/office/drawing/2014/main" id="{FCB2FB40-FEDF-A69F-338F-99FFB0D20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1411" y="4474086"/>
            <a:ext cx="1570355" cy="1655183"/>
          </a:xfrm>
          <a:prstGeom prst="rect">
            <a:avLst/>
          </a:prstGeom>
        </p:spPr>
      </p:pic>
      <p:sp>
        <p:nvSpPr>
          <p:cNvPr id="3" name="Rectángulo 2">
            <a:extLst>
              <a:ext uri="{FF2B5EF4-FFF2-40B4-BE49-F238E27FC236}">
                <a16:creationId xmlns:a16="http://schemas.microsoft.com/office/drawing/2014/main" id="{146016A2-0D6A-C24B-BDFA-C2440E9BF81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8944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2E05D-ED36-1AF8-E64B-4DC95880C6DF}"/>
              </a:ext>
            </a:extLst>
          </p:cNvPr>
          <p:cNvSpPr>
            <a:spLocks noGrp="1"/>
          </p:cNvSpPr>
          <p:nvPr>
            <p:ph type="title"/>
          </p:nvPr>
        </p:nvSpPr>
        <p:spPr/>
        <p:txBody>
          <a:bodyPr/>
          <a:lstStyle/>
          <a:p>
            <a:r>
              <a:rPr lang="es-CO" err="1"/>
              <a:t>Unopinionated</a:t>
            </a:r>
            <a:endParaRPr lang="es-CO"/>
          </a:p>
        </p:txBody>
      </p:sp>
      <p:sp>
        <p:nvSpPr>
          <p:cNvPr id="4" name="Marcador de número de diapositiva 3">
            <a:extLst>
              <a:ext uri="{FF2B5EF4-FFF2-40B4-BE49-F238E27FC236}">
                <a16:creationId xmlns:a16="http://schemas.microsoft.com/office/drawing/2014/main" id="{49738ABD-2781-71A3-347E-81ACBB79C2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5" name="Marcador de contenido 5" descr="Interfaz de usuario gráfica, Texto, Aplicación&#10;&#10;Descripción generada automáticamente">
            <a:extLst>
              <a:ext uri="{FF2B5EF4-FFF2-40B4-BE49-F238E27FC236}">
                <a16:creationId xmlns:a16="http://schemas.microsoft.com/office/drawing/2014/main" id="{3C06C88C-F6BA-661A-8B35-DA7FB625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269" y="1277983"/>
            <a:ext cx="3345244" cy="2382818"/>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B9FD64FA-F617-F4AF-E2BC-38B051755BA7}"/>
              </a:ext>
            </a:extLst>
          </p:cNvPr>
          <p:cNvPicPr>
            <a:picLocks noChangeAspect="1"/>
          </p:cNvPicPr>
          <p:nvPr/>
        </p:nvPicPr>
        <p:blipFill>
          <a:blip r:embed="rId3"/>
          <a:stretch>
            <a:fillRect/>
          </a:stretch>
        </p:blipFill>
        <p:spPr>
          <a:xfrm>
            <a:off x="8483269" y="3857047"/>
            <a:ext cx="3345244" cy="1377987"/>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B018FC94-A159-1A1C-C5AE-774BFBE47E35}"/>
              </a:ext>
            </a:extLst>
          </p:cNvPr>
          <p:cNvPicPr>
            <a:picLocks noChangeAspect="1"/>
          </p:cNvPicPr>
          <p:nvPr/>
        </p:nvPicPr>
        <p:blipFill>
          <a:blip r:embed="rId4"/>
          <a:stretch>
            <a:fillRect/>
          </a:stretch>
        </p:blipFill>
        <p:spPr>
          <a:xfrm>
            <a:off x="4425850" y="4777034"/>
            <a:ext cx="3846218" cy="499612"/>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087BA85C-910D-A9BA-F56D-9B8286B3E4A8}"/>
              </a:ext>
            </a:extLst>
          </p:cNvPr>
          <p:cNvPicPr>
            <a:picLocks noChangeAspect="1"/>
          </p:cNvPicPr>
          <p:nvPr/>
        </p:nvPicPr>
        <p:blipFill>
          <a:blip r:embed="rId5"/>
          <a:stretch>
            <a:fillRect/>
          </a:stretch>
        </p:blipFill>
        <p:spPr>
          <a:xfrm>
            <a:off x="1953245" y="4525484"/>
            <a:ext cx="2114550" cy="1400175"/>
          </a:xfrm>
          <a:prstGeom prst="rect">
            <a:avLst/>
          </a:prstGeom>
          <a:ln>
            <a:noFill/>
          </a:ln>
          <a:effectLst>
            <a:outerShdw blurRad="190500" algn="tl" rotWithShape="0">
              <a:srgbClr val="000000">
                <a:alpha val="70000"/>
              </a:srgbClr>
            </a:outerShdw>
          </a:effectLst>
        </p:spPr>
      </p:pic>
      <p:pic>
        <p:nvPicPr>
          <p:cNvPr id="9" name="Imagen 8" descr="Texto&#10;&#10;Descripción generada automáticamente">
            <a:extLst>
              <a:ext uri="{FF2B5EF4-FFF2-40B4-BE49-F238E27FC236}">
                <a16:creationId xmlns:a16="http://schemas.microsoft.com/office/drawing/2014/main" id="{ED61AE19-2F66-4EA9-81A8-2E64CB6D7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9267" y="1036699"/>
            <a:ext cx="5852801" cy="3847749"/>
          </a:xfrm>
          <a:prstGeom prst="rect">
            <a:avLst/>
          </a:prstGeom>
        </p:spPr>
      </p:pic>
      <p:sp>
        <p:nvSpPr>
          <p:cNvPr id="10" name="11 Rectángulo">
            <a:extLst>
              <a:ext uri="{FF2B5EF4-FFF2-40B4-BE49-F238E27FC236}">
                <a16:creationId xmlns:a16="http://schemas.microsoft.com/office/drawing/2014/main" id="{D515FD48-5A90-E91A-D8D1-FB7C8ADB09F7}"/>
              </a:ext>
            </a:extLst>
          </p:cNvPr>
          <p:cNvSpPr/>
          <p:nvPr/>
        </p:nvSpPr>
        <p:spPr>
          <a:xfrm>
            <a:off x="1703157" y="5999437"/>
            <a:ext cx="2631359"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Casi todas las decisiones las toma el programador</a:t>
            </a:r>
          </a:p>
        </p:txBody>
      </p:sp>
      <p:sp>
        <p:nvSpPr>
          <p:cNvPr id="11" name="11 Rectángulo">
            <a:extLst>
              <a:ext uri="{FF2B5EF4-FFF2-40B4-BE49-F238E27FC236}">
                <a16:creationId xmlns:a16="http://schemas.microsoft.com/office/drawing/2014/main" id="{54E1DBC3-23A3-1E2E-8A73-D14DA75E9C7E}"/>
              </a:ext>
            </a:extLst>
          </p:cNvPr>
          <p:cNvSpPr/>
          <p:nvPr/>
        </p:nvSpPr>
        <p:spPr>
          <a:xfrm>
            <a:off x="4926824" y="5436363"/>
            <a:ext cx="3345244" cy="96390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¿De cuántas maneras diferentes se podría desarrollar una misma aplicación con Express?</a:t>
            </a:r>
          </a:p>
        </p:txBody>
      </p:sp>
      <p:sp>
        <p:nvSpPr>
          <p:cNvPr id="12" name="11 Rectángulo">
            <a:extLst>
              <a:ext uri="{FF2B5EF4-FFF2-40B4-BE49-F238E27FC236}">
                <a16:creationId xmlns:a16="http://schemas.microsoft.com/office/drawing/2014/main" id="{B5CE62C2-62D3-53B6-946B-8DEF82C1511D}"/>
              </a:ext>
            </a:extLst>
          </p:cNvPr>
          <p:cNvSpPr/>
          <p:nvPr/>
        </p:nvSpPr>
        <p:spPr>
          <a:xfrm>
            <a:off x="8483269" y="5522232"/>
            <a:ext cx="3345244" cy="80685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¿Cómo sé si mi aplicación quedó “bien diseñada”?</a:t>
            </a:r>
          </a:p>
        </p:txBody>
      </p:sp>
      <p:sp>
        <p:nvSpPr>
          <p:cNvPr id="13" name="11 Rectángulo">
            <a:extLst>
              <a:ext uri="{FF2B5EF4-FFF2-40B4-BE49-F238E27FC236}">
                <a16:creationId xmlns:a16="http://schemas.microsoft.com/office/drawing/2014/main" id="{3CB6A840-92C1-EC5C-4E6E-6AD4386FCDFF}"/>
              </a:ext>
            </a:extLst>
          </p:cNvPr>
          <p:cNvSpPr/>
          <p:nvPr/>
        </p:nvSpPr>
        <p:spPr>
          <a:xfrm>
            <a:off x="1850641" y="484784"/>
            <a:ext cx="2689421"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¿Cuántas carpetas creo? </a:t>
            </a:r>
          </a:p>
          <a:p>
            <a:pPr algn="ctr"/>
            <a:r>
              <a:rPr lang="es-CO" b="1">
                <a:solidFill>
                  <a:schemeClr val="tx1"/>
                </a:solidFill>
              </a:rPr>
              <a:t>¿Cómo divido mi código?</a:t>
            </a:r>
          </a:p>
        </p:txBody>
      </p:sp>
      <p:sp>
        <p:nvSpPr>
          <p:cNvPr id="14" name="11 Rectángulo">
            <a:extLst>
              <a:ext uri="{FF2B5EF4-FFF2-40B4-BE49-F238E27FC236}">
                <a16:creationId xmlns:a16="http://schemas.microsoft.com/office/drawing/2014/main" id="{E56F165E-9E4D-4678-0B98-85B442DDB3DD}"/>
              </a:ext>
            </a:extLst>
          </p:cNvPr>
          <p:cNvSpPr/>
          <p:nvPr/>
        </p:nvSpPr>
        <p:spPr>
          <a:xfrm>
            <a:off x="1850641" y="1302835"/>
            <a:ext cx="3846218" cy="76364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¿Cómo me conecto a una BD, o uso un motor de </a:t>
            </a:r>
            <a:r>
              <a:rPr lang="es-CO" b="1" err="1">
                <a:solidFill>
                  <a:schemeClr val="tx1"/>
                </a:solidFill>
              </a:rPr>
              <a:t>templates</a:t>
            </a:r>
            <a:r>
              <a:rPr lang="es-CO" b="1">
                <a:solidFill>
                  <a:schemeClr val="tx1"/>
                </a:solidFill>
              </a:rPr>
              <a:t>, o hago un </a:t>
            </a:r>
            <a:r>
              <a:rPr lang="es-CO" b="1" err="1">
                <a:solidFill>
                  <a:schemeClr val="tx1"/>
                </a:solidFill>
              </a:rPr>
              <a:t>login</a:t>
            </a:r>
            <a:r>
              <a:rPr lang="es-CO" b="1">
                <a:solidFill>
                  <a:schemeClr val="tx1"/>
                </a:solidFill>
              </a:rPr>
              <a:t>?</a:t>
            </a:r>
          </a:p>
        </p:txBody>
      </p:sp>
      <p:sp>
        <p:nvSpPr>
          <p:cNvPr id="15" name="11 Rectángulo">
            <a:extLst>
              <a:ext uri="{FF2B5EF4-FFF2-40B4-BE49-F238E27FC236}">
                <a16:creationId xmlns:a16="http://schemas.microsoft.com/office/drawing/2014/main" id="{D01DD61D-336A-5C3B-B2BA-857EFAE6F494}"/>
              </a:ext>
            </a:extLst>
          </p:cNvPr>
          <p:cNvSpPr/>
          <p:nvPr/>
        </p:nvSpPr>
        <p:spPr>
          <a:xfrm>
            <a:off x="8934913" y="485409"/>
            <a:ext cx="2910870" cy="52923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¿Ventajas / Desventajas?</a:t>
            </a:r>
          </a:p>
        </p:txBody>
      </p:sp>
      <p:pic>
        <p:nvPicPr>
          <p:cNvPr id="16" name="Picture 2" descr="Image result for express framework">
            <a:extLst>
              <a:ext uri="{FF2B5EF4-FFF2-40B4-BE49-F238E27FC236}">
                <a16:creationId xmlns:a16="http://schemas.microsoft.com/office/drawing/2014/main" id="{6B6618C9-D9CD-8C65-48B8-86DE9A1F84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3245" y="3815691"/>
            <a:ext cx="1098552" cy="604956"/>
          </a:xfrm>
          <a:prstGeom prst="rect">
            <a:avLst/>
          </a:prstGeom>
        </p:spPr>
        <p:style>
          <a:lnRef idx="2">
            <a:schemeClr val="dk1"/>
          </a:lnRef>
          <a:fillRef idx="1">
            <a:schemeClr val="lt1"/>
          </a:fillRef>
          <a:effectRef idx="0">
            <a:schemeClr val="dk1"/>
          </a:effectRef>
          <a:fontRef idx="minor">
            <a:schemeClr val="dk1"/>
          </a:fontRef>
        </p:style>
      </p:pic>
      <p:pic>
        <p:nvPicPr>
          <p:cNvPr id="17" name="Imagen 16" descr="Una rueda de bicicleta&#10;&#10;Descripción generada automáticamente con confianza media">
            <a:extLst>
              <a:ext uri="{FF2B5EF4-FFF2-40B4-BE49-F238E27FC236}">
                <a16:creationId xmlns:a16="http://schemas.microsoft.com/office/drawing/2014/main" id="{CEDB24F8-F574-1621-252B-549B818420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8892" y="1806694"/>
            <a:ext cx="1844527" cy="1641777"/>
          </a:xfrm>
          <a:prstGeom prst="rect">
            <a:avLst/>
          </a:prstGeom>
        </p:spPr>
      </p:pic>
      <p:sp>
        <p:nvSpPr>
          <p:cNvPr id="3" name="Rectángulo 2">
            <a:extLst>
              <a:ext uri="{FF2B5EF4-FFF2-40B4-BE49-F238E27FC236}">
                <a16:creationId xmlns:a16="http://schemas.microsoft.com/office/drawing/2014/main" id="{183ABC6F-E9BA-DE14-5E2F-2D6DB51D4A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49224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D1BE7-A8BC-2344-9544-AE6E0E80AC5E}"/>
              </a:ext>
            </a:extLst>
          </p:cNvPr>
          <p:cNvSpPr>
            <a:spLocks noGrp="1"/>
          </p:cNvSpPr>
          <p:nvPr>
            <p:ph type="title"/>
          </p:nvPr>
        </p:nvSpPr>
        <p:spPr>
          <a:xfrm>
            <a:off x="2076994" y="222069"/>
            <a:ext cx="9666016" cy="466189"/>
          </a:xfrm>
        </p:spPr>
        <p:txBody>
          <a:bodyPr>
            <a:noAutofit/>
          </a:bodyPr>
          <a:lstStyle/>
          <a:p>
            <a:r>
              <a:rPr lang="es-CO" sz="3600"/>
              <a:t>Road </a:t>
            </a:r>
            <a:r>
              <a:rPr lang="es-CO" sz="3600" err="1"/>
              <a:t>to</a:t>
            </a:r>
            <a:r>
              <a:rPr lang="es-CO" sz="3600"/>
              <a:t> </a:t>
            </a:r>
            <a:r>
              <a:rPr lang="es-CO" sz="3600" err="1"/>
              <a:t>mastery</a:t>
            </a:r>
            <a:r>
              <a:rPr lang="es-CO" sz="3600"/>
              <a:t> (web </a:t>
            </a:r>
            <a:r>
              <a:rPr lang="es-CO" sz="3600" err="1"/>
              <a:t>development</a:t>
            </a:r>
            <a:r>
              <a:rPr lang="es-CO" sz="3600"/>
              <a:t>)</a:t>
            </a:r>
          </a:p>
        </p:txBody>
      </p:sp>
      <p:sp>
        <p:nvSpPr>
          <p:cNvPr id="4" name="Marcador de número de diapositiva 3">
            <a:extLst>
              <a:ext uri="{FF2B5EF4-FFF2-40B4-BE49-F238E27FC236}">
                <a16:creationId xmlns:a16="http://schemas.microsoft.com/office/drawing/2014/main" id="{1584DA31-69A4-06CF-D70D-3EE7DBC0A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5" name="Imagen 4" descr="Diagrama&#10;&#10;Descripción generada automáticamente">
            <a:extLst>
              <a:ext uri="{FF2B5EF4-FFF2-40B4-BE49-F238E27FC236}">
                <a16:creationId xmlns:a16="http://schemas.microsoft.com/office/drawing/2014/main" id="{B3E21BFE-DBC3-ACBA-CFC5-BC892E9CD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816" y="892613"/>
            <a:ext cx="7998372" cy="578282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3" name="Rectángulo 2">
            <a:extLst>
              <a:ext uri="{FF2B5EF4-FFF2-40B4-BE49-F238E27FC236}">
                <a16:creationId xmlns:a16="http://schemas.microsoft.com/office/drawing/2014/main" id="{57246CFA-D9CF-8D5B-25DE-D247D41429F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06260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9055B-394F-2499-B064-2CA631E55F00}"/>
              </a:ext>
            </a:extLst>
          </p:cNvPr>
          <p:cNvSpPr>
            <a:spLocks noGrp="1"/>
          </p:cNvSpPr>
          <p:nvPr>
            <p:ph type="title"/>
          </p:nvPr>
        </p:nvSpPr>
        <p:spPr/>
        <p:txBody>
          <a:bodyPr>
            <a:noAutofit/>
          </a:bodyPr>
          <a:lstStyle/>
          <a:p>
            <a:r>
              <a:rPr lang="es-CO" sz="3200"/>
              <a:t>Opción 4: desarrollar la aplicación utilizando un </a:t>
            </a:r>
            <a:r>
              <a:rPr lang="es-CO" sz="3200" err="1"/>
              <a:t>framework</a:t>
            </a:r>
            <a:r>
              <a:rPr lang="es-CO" sz="3200"/>
              <a:t> horizontal</a:t>
            </a:r>
          </a:p>
        </p:txBody>
      </p:sp>
      <p:sp>
        <p:nvSpPr>
          <p:cNvPr id="3" name="Marcador de texto 2">
            <a:extLst>
              <a:ext uri="{FF2B5EF4-FFF2-40B4-BE49-F238E27FC236}">
                <a16:creationId xmlns:a16="http://schemas.microsoft.com/office/drawing/2014/main" id="{4E945698-8F2C-97F7-A4C9-897F669351BA}"/>
              </a:ext>
            </a:extLst>
          </p:cNvPr>
          <p:cNvSpPr>
            <a:spLocks noGrp="1"/>
          </p:cNvSpPr>
          <p:nvPr>
            <p:ph type="body" idx="1"/>
          </p:nvPr>
        </p:nvSpPr>
        <p:spPr/>
        <p:txBody>
          <a:bodyPr anchor="ctr">
            <a:normAutofit/>
          </a:bodyPr>
          <a:lstStyle/>
          <a:p>
            <a:pPr marL="76200" indent="0" algn="ctr">
              <a:buNone/>
            </a:pPr>
            <a:r>
              <a:rPr lang="es-CO" b="1"/>
              <a:t>¿Cuál </a:t>
            </a:r>
            <a:r>
              <a:rPr lang="es-CO" b="1" err="1"/>
              <a:t>framework</a:t>
            </a:r>
            <a:r>
              <a:rPr lang="es-CO" b="1"/>
              <a:t> horizontal escoger entre tantos?</a:t>
            </a:r>
          </a:p>
          <a:p>
            <a:endParaRPr lang="es-CO"/>
          </a:p>
          <a:p>
            <a:pPr algn="ctr"/>
            <a:r>
              <a:rPr lang="es-CO" sz="2400"/>
              <a:t>Tener en cuenta la experiencia del equipo de desarrollo.</a:t>
            </a:r>
          </a:p>
          <a:p>
            <a:pPr algn="ctr"/>
            <a:r>
              <a:rPr lang="es-CO" sz="2400"/>
              <a:t>Dar un rápido vistazo a la arquitectura del </a:t>
            </a:r>
            <a:r>
              <a:rPr lang="es-CO" sz="2400" err="1"/>
              <a:t>framework</a:t>
            </a:r>
            <a:r>
              <a:rPr lang="es-CO" sz="2400"/>
              <a:t>.</a:t>
            </a:r>
          </a:p>
          <a:p>
            <a:pPr algn="ctr"/>
            <a:r>
              <a:rPr lang="es-CO" sz="2400"/>
              <a:t>Ver que librerías soporta para lo que necesito.</a:t>
            </a:r>
          </a:p>
          <a:p>
            <a:pPr algn="ctr"/>
            <a:r>
              <a:rPr lang="es-CO" sz="2400"/>
              <a:t>Analizar los </a:t>
            </a:r>
            <a:r>
              <a:rPr lang="es-CO" sz="2400" err="1"/>
              <a:t>reviews</a:t>
            </a:r>
            <a:r>
              <a:rPr lang="es-CO" sz="2400"/>
              <a:t>.</a:t>
            </a:r>
          </a:p>
          <a:p>
            <a:pPr algn="ctr"/>
            <a:r>
              <a:rPr lang="es-CO" sz="2400"/>
              <a:t>Analizar las comunidades.</a:t>
            </a:r>
          </a:p>
          <a:p>
            <a:pPr algn="ctr"/>
            <a:r>
              <a:rPr lang="es-CO" sz="2400"/>
              <a:t>Entre otros.</a:t>
            </a:r>
          </a:p>
        </p:txBody>
      </p:sp>
      <p:sp>
        <p:nvSpPr>
          <p:cNvPr id="4" name="Marcador de número de diapositiva 3">
            <a:extLst>
              <a:ext uri="{FF2B5EF4-FFF2-40B4-BE49-F238E27FC236}">
                <a16:creationId xmlns:a16="http://schemas.microsoft.com/office/drawing/2014/main" id="{872DF94A-19A0-26C1-2349-58E09A993E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sp>
        <p:nvSpPr>
          <p:cNvPr id="5" name="Rectángulo 4">
            <a:extLst>
              <a:ext uri="{FF2B5EF4-FFF2-40B4-BE49-F238E27FC236}">
                <a16:creationId xmlns:a16="http://schemas.microsoft.com/office/drawing/2014/main" id="{26F0E5BD-3B44-0426-8301-92B4E83EF13E}"/>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40860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77626-A772-DAFB-78FC-7305789F2F14}"/>
              </a:ext>
            </a:extLst>
          </p:cNvPr>
          <p:cNvSpPr>
            <a:spLocks noGrp="1"/>
          </p:cNvSpPr>
          <p:nvPr>
            <p:ph type="title"/>
          </p:nvPr>
        </p:nvSpPr>
        <p:spPr/>
        <p:txBody>
          <a:bodyPr>
            <a:normAutofit fontScale="90000"/>
          </a:bodyPr>
          <a:lstStyle/>
          <a:p>
            <a:r>
              <a:rPr lang="es-CO"/>
              <a:t>¿Cuál opción escoger entre la 1, 2, 3, y 4?</a:t>
            </a:r>
          </a:p>
        </p:txBody>
      </p:sp>
      <p:sp>
        <p:nvSpPr>
          <p:cNvPr id="3" name="Marcador de texto 2">
            <a:extLst>
              <a:ext uri="{FF2B5EF4-FFF2-40B4-BE49-F238E27FC236}">
                <a16:creationId xmlns:a16="http://schemas.microsoft.com/office/drawing/2014/main" id="{EEB1C8E8-C727-57A6-056D-982044B148B6}"/>
              </a:ext>
            </a:extLst>
          </p:cNvPr>
          <p:cNvSpPr>
            <a:spLocks noGrp="1"/>
          </p:cNvSpPr>
          <p:nvPr>
            <p:ph type="body" idx="1"/>
          </p:nvPr>
        </p:nvSpPr>
        <p:spPr>
          <a:xfrm>
            <a:off x="2076994" y="1661652"/>
            <a:ext cx="4736762" cy="2743200"/>
          </a:xfrm>
        </p:spPr>
        <p:txBody>
          <a:bodyPr anchor="t">
            <a:normAutofit/>
          </a:bodyPr>
          <a:lstStyle/>
          <a:p>
            <a:pPr marL="0" indent="0" algn="just">
              <a:buNone/>
            </a:pPr>
            <a:r>
              <a:rPr lang="es-CO" sz="2400" b="1"/>
              <a:t>Respuesta:</a:t>
            </a:r>
          </a:p>
          <a:p>
            <a:pPr algn="just"/>
            <a:r>
              <a:rPr lang="es-CO" sz="2400" b="1"/>
              <a:t>Depende </a:t>
            </a:r>
            <a:r>
              <a:rPr lang="es-CO" sz="2400"/>
              <a:t>de cada tipo de proyecto, contexto, requisitos, equipo de trabajo, etc.</a:t>
            </a:r>
          </a:p>
        </p:txBody>
      </p:sp>
      <p:sp>
        <p:nvSpPr>
          <p:cNvPr id="4" name="Marcador de número de diapositiva 3">
            <a:extLst>
              <a:ext uri="{FF2B5EF4-FFF2-40B4-BE49-F238E27FC236}">
                <a16:creationId xmlns:a16="http://schemas.microsoft.com/office/drawing/2014/main" id="{2AD4275D-F6A1-D57D-A8FF-1D5423D311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pic>
        <p:nvPicPr>
          <p:cNvPr id="6" name="Imagen 5" descr="Dibujo de la tierra desde el espacio&#10;&#10;Descripción generada automáticamente con confianza baja">
            <a:extLst>
              <a:ext uri="{FF2B5EF4-FFF2-40B4-BE49-F238E27FC236}">
                <a16:creationId xmlns:a16="http://schemas.microsoft.com/office/drawing/2014/main" id="{B5BB9CF9-DD3B-FD0A-6CAD-46C7BA75531E}"/>
              </a:ext>
            </a:extLst>
          </p:cNvPr>
          <p:cNvPicPr>
            <a:picLocks noChangeAspect="1"/>
          </p:cNvPicPr>
          <p:nvPr/>
        </p:nvPicPr>
        <p:blipFill>
          <a:blip r:embed="rId2"/>
          <a:stretch>
            <a:fillRect/>
          </a:stretch>
        </p:blipFill>
        <p:spPr>
          <a:xfrm>
            <a:off x="5466735" y="955304"/>
            <a:ext cx="5867789" cy="5867789"/>
          </a:xfrm>
          <a:prstGeom prst="rect">
            <a:avLst/>
          </a:prstGeom>
        </p:spPr>
      </p:pic>
      <p:sp>
        <p:nvSpPr>
          <p:cNvPr id="5" name="Rectángulo 4">
            <a:extLst>
              <a:ext uri="{FF2B5EF4-FFF2-40B4-BE49-F238E27FC236}">
                <a16:creationId xmlns:a16="http://schemas.microsoft.com/office/drawing/2014/main" id="{8B642AD9-022F-F2DF-E42A-3282BF03E63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409734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52DAACA-B9B7-E9B4-A56F-D9392B416895}"/>
              </a:ext>
            </a:extLst>
          </p:cNvPr>
          <p:cNvSpPr>
            <a:spLocks noGrp="1"/>
          </p:cNvSpPr>
          <p:nvPr>
            <p:ph type="body" idx="1"/>
          </p:nvPr>
        </p:nvSpPr>
        <p:spPr>
          <a:xfrm>
            <a:off x="2076994" y="167150"/>
            <a:ext cx="9666016" cy="5230761"/>
          </a:xfrm>
        </p:spPr>
        <p:txBody>
          <a:bodyPr anchor="ctr">
            <a:normAutofit/>
          </a:bodyPr>
          <a:lstStyle/>
          <a:p>
            <a:pPr algn="just"/>
            <a:r>
              <a:rPr lang="en-US" sz="2000"/>
              <a:t>Programming is a craft; it is a difficult job. There are many people offering you help. Tool vendors promote the miracles their products perform. Methodology gurus promise that their techniques guarantee results. </a:t>
            </a:r>
            <a:r>
              <a:rPr lang="en-US" sz="2000" b="1"/>
              <a:t>Everyone claims that their programming language is the best</a:t>
            </a:r>
            <a:r>
              <a:rPr lang="en-US" sz="2000"/>
              <a:t>, and every operating system is the answer to all conceivable ills.</a:t>
            </a:r>
          </a:p>
          <a:p>
            <a:pPr algn="just"/>
            <a:endParaRPr lang="en-US" sz="2000"/>
          </a:p>
          <a:p>
            <a:pPr algn="just"/>
            <a:r>
              <a:rPr lang="en-US" sz="2000"/>
              <a:t>Of course, none of this is true. There are no easy answers. There is no best solution, be it a tool, a language, or an operating system. </a:t>
            </a:r>
            <a:r>
              <a:rPr lang="en-US" sz="2000" b="1"/>
              <a:t>There can only be systems that are more appropriate in a particular set of circumstances.</a:t>
            </a:r>
          </a:p>
          <a:p>
            <a:pPr algn="just"/>
            <a:endParaRPr lang="en-US" sz="2000"/>
          </a:p>
          <a:p>
            <a:pPr algn="just"/>
            <a:r>
              <a:rPr lang="en-US" sz="2000" u="sng"/>
              <a:t>You shouldn’t be wedded to any particular technology, but have a broad enough background and experience base to allow you to choose good solutions in particular situations.</a:t>
            </a:r>
          </a:p>
          <a:p>
            <a:pPr marL="0" indent="0" algn="ctr">
              <a:buNone/>
            </a:pPr>
            <a:r>
              <a:rPr lang="en-US" sz="2000"/>
              <a:t>(Thomas &amp; Hunt, 2019)</a:t>
            </a:r>
            <a:endParaRPr lang="es-CO" sz="2000"/>
          </a:p>
        </p:txBody>
      </p:sp>
      <p:sp>
        <p:nvSpPr>
          <p:cNvPr id="4" name="Marcador de número de diapositiva 3">
            <a:extLst>
              <a:ext uri="{FF2B5EF4-FFF2-40B4-BE49-F238E27FC236}">
                <a16:creationId xmlns:a16="http://schemas.microsoft.com/office/drawing/2014/main" id="{4B8ACEA5-1214-47F3-FF0D-39503796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sp>
        <p:nvSpPr>
          <p:cNvPr id="5" name="Rectángulo 4">
            <a:extLst>
              <a:ext uri="{FF2B5EF4-FFF2-40B4-BE49-F238E27FC236}">
                <a16:creationId xmlns:a16="http://schemas.microsoft.com/office/drawing/2014/main" id="{DEFA4C15-45F8-D714-A2E2-38CA65AD8E08}"/>
              </a:ext>
            </a:extLst>
          </p:cNvPr>
          <p:cNvSpPr/>
          <p:nvPr/>
        </p:nvSpPr>
        <p:spPr>
          <a:xfrm>
            <a:off x="2701718" y="5315360"/>
            <a:ext cx="4697671" cy="137549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Ojo con los gurús de tecnologías, por lo general, la mayoría padecen de un gran instinto conservativo (uno de los grandes obstáculos de la epistemología – rama de la filosofía que estudia la validez del conocimiento).</a:t>
            </a:r>
          </a:p>
        </p:txBody>
      </p:sp>
      <p:sp>
        <p:nvSpPr>
          <p:cNvPr id="7" name="Rectángulo 6">
            <a:extLst>
              <a:ext uri="{FF2B5EF4-FFF2-40B4-BE49-F238E27FC236}">
                <a16:creationId xmlns:a16="http://schemas.microsoft.com/office/drawing/2014/main" id="{DB9FA2C6-C425-81A5-1EFB-BD627D8F6B18}"/>
              </a:ext>
            </a:extLst>
          </p:cNvPr>
          <p:cNvSpPr/>
          <p:nvPr/>
        </p:nvSpPr>
        <p:spPr>
          <a:xfrm>
            <a:off x="7553323" y="5376868"/>
            <a:ext cx="4006969" cy="119245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Instinto conservativo: el espíritu prefiere lo que confirma su saber a lo que lo contradice o cuestiona, prefiere las respuestas a las preguntas.</a:t>
            </a:r>
          </a:p>
        </p:txBody>
      </p:sp>
    </p:spTree>
    <p:extLst>
      <p:ext uri="{BB962C8B-B14F-4D97-AF65-F5344CB8AC3E}">
        <p14:creationId xmlns:p14="http://schemas.microsoft.com/office/powerpoint/2010/main" val="10710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FD46904-326D-9794-257F-E28AFD462FA3}"/>
              </a:ext>
            </a:extLst>
          </p:cNvPr>
          <p:cNvSpPr>
            <a:spLocks noGrp="1"/>
          </p:cNvSpPr>
          <p:nvPr>
            <p:ph type="body" idx="1"/>
          </p:nvPr>
        </p:nvSpPr>
        <p:spPr>
          <a:xfrm>
            <a:off x="2076994" y="609599"/>
            <a:ext cx="9666016" cy="2819401"/>
          </a:xfrm>
        </p:spPr>
        <p:txBody>
          <a:bodyPr/>
          <a:lstStyle/>
          <a:p>
            <a:pPr indent="-457200"/>
            <a:r>
              <a:rPr lang="en-US" sz="2400"/>
              <a:t>If the only tool you have is a hammer, everything begins to look like a nail. </a:t>
            </a:r>
            <a:r>
              <a:rPr lang="en-US" sz="2400" b="1"/>
              <a:t>Law of the instrument</a:t>
            </a:r>
            <a:r>
              <a:rPr lang="en-US" sz="2400"/>
              <a:t>.</a:t>
            </a:r>
          </a:p>
          <a:p>
            <a:pPr indent="-457200"/>
            <a:endParaRPr lang="en-US" sz="2400"/>
          </a:p>
          <a:p>
            <a:pPr indent="-457200"/>
            <a:r>
              <a:rPr lang="en-US" sz="2400"/>
              <a:t>One of the things that can separate an average software architect or developer from a really good one is that the good ones </a:t>
            </a:r>
            <a:r>
              <a:rPr lang="en-US" sz="2400" b="1"/>
              <a:t>are constantly trying to improve themselves</a:t>
            </a:r>
            <a:r>
              <a:rPr lang="en-US" sz="2400"/>
              <a:t>.</a:t>
            </a:r>
            <a:endParaRPr lang="es-CO" sz="2400"/>
          </a:p>
          <a:p>
            <a:endParaRPr lang="es-CO"/>
          </a:p>
        </p:txBody>
      </p:sp>
      <p:sp>
        <p:nvSpPr>
          <p:cNvPr id="4" name="Marcador de número de diapositiva 3">
            <a:extLst>
              <a:ext uri="{FF2B5EF4-FFF2-40B4-BE49-F238E27FC236}">
                <a16:creationId xmlns:a16="http://schemas.microsoft.com/office/drawing/2014/main" id="{D27564F1-E117-E590-138D-B88B956094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pic>
        <p:nvPicPr>
          <p:cNvPr id="5" name="Picture 2" descr="If your only tool is a hammer, every problem looks like a nail - Solitaire  Consulting Limited">
            <a:extLst>
              <a:ext uri="{FF2B5EF4-FFF2-40B4-BE49-F238E27FC236}">
                <a16:creationId xmlns:a16="http://schemas.microsoft.com/office/drawing/2014/main" id="{04CB0CA6-305E-1A76-D31B-F51FF1894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787" y="3855339"/>
            <a:ext cx="3124679" cy="20831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descr="Resultado de imagen para Software Architect's Handbook">
            <a:extLst>
              <a:ext uri="{FF2B5EF4-FFF2-40B4-BE49-F238E27FC236}">
                <a16:creationId xmlns:a16="http://schemas.microsoft.com/office/drawing/2014/main" id="{B6D933EC-EA6F-B241-42D5-0C9522C5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548" y="3728220"/>
            <a:ext cx="1894773" cy="23373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8AD0A16-DD98-F53C-B6F3-1B33001FCFF8}"/>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9816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F1E88D7-114D-B24A-D21E-332291DA7423}"/>
              </a:ext>
            </a:extLst>
          </p:cNvPr>
          <p:cNvSpPr>
            <a:spLocks noGrp="1"/>
          </p:cNvSpPr>
          <p:nvPr>
            <p:ph type="body" idx="1"/>
          </p:nvPr>
        </p:nvSpPr>
        <p:spPr>
          <a:xfrm>
            <a:off x="2076993" y="963561"/>
            <a:ext cx="9554567" cy="3254478"/>
          </a:xfrm>
        </p:spPr>
        <p:txBody>
          <a:bodyPr/>
          <a:lstStyle/>
          <a:p>
            <a:pPr marL="342900" indent="-342900"/>
            <a:r>
              <a:rPr lang="en-US" sz="2400"/>
              <a:t>“An investment in knowledge always pays the best interest” (Benjamin Franklin)</a:t>
            </a:r>
          </a:p>
          <a:p>
            <a:pPr marL="0" indent="0">
              <a:buNone/>
            </a:pPr>
            <a:endParaRPr lang="en-US" sz="2400"/>
          </a:p>
          <a:p>
            <a:pPr marL="342900" indent="-342900"/>
            <a:r>
              <a:rPr lang="en-US" sz="2400"/>
              <a:t>“Your knowledge and experience are your most important day-to-day professional assets” (Thomas &amp; Hunt, 2019)</a:t>
            </a:r>
            <a:endParaRPr lang="es-CO" sz="3600"/>
          </a:p>
        </p:txBody>
      </p:sp>
      <p:sp>
        <p:nvSpPr>
          <p:cNvPr id="4" name="Marcador de número de diapositiva 3">
            <a:extLst>
              <a:ext uri="{FF2B5EF4-FFF2-40B4-BE49-F238E27FC236}">
                <a16:creationId xmlns:a16="http://schemas.microsoft.com/office/drawing/2014/main" id="{68E26E32-82B5-62AC-8CB2-DCA8A4A8D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5" name="Picture 2" descr="Tip, tips png - Tips free download - 650x650,60.79 KB">
            <a:extLst>
              <a:ext uri="{FF2B5EF4-FFF2-40B4-BE49-F238E27FC236}">
                <a16:creationId xmlns:a16="http://schemas.microsoft.com/office/drawing/2014/main" id="{50662D83-BE50-BD01-07C8-2D62C905F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243" y="3222365"/>
            <a:ext cx="2834983" cy="2834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F3F4267-38EB-A487-0A0E-B6D7A4ED2A6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6782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14D76BE-30D0-B4AF-A01E-B57F863A78FC}"/>
              </a:ext>
            </a:extLst>
          </p:cNvPr>
          <p:cNvSpPr>
            <a:spLocks noGrp="1"/>
          </p:cNvSpPr>
          <p:nvPr>
            <p:ph type="body" idx="1"/>
          </p:nvPr>
        </p:nvSpPr>
        <p:spPr>
          <a:xfrm>
            <a:off x="2076994" y="580103"/>
            <a:ext cx="7361974" cy="5494126"/>
          </a:xfrm>
        </p:spPr>
        <p:txBody>
          <a:bodyPr anchor="ctr">
            <a:normAutofit/>
          </a:bodyPr>
          <a:lstStyle/>
          <a:p>
            <a:pPr marL="0" indent="0" algn="just">
              <a:buNone/>
            </a:pPr>
            <a:r>
              <a:rPr lang="en-US" sz="2400" b="1"/>
              <a:t>Invest Regularly in Your Knowledge Portfolio – </a:t>
            </a:r>
            <a:r>
              <a:rPr lang="es-CO" sz="2400" b="1" err="1"/>
              <a:t>Goals</a:t>
            </a:r>
            <a:r>
              <a:rPr lang="es-CO" sz="2400" b="1"/>
              <a:t>:</a:t>
            </a:r>
          </a:p>
          <a:p>
            <a:pPr marL="0" indent="0" algn="just">
              <a:buNone/>
            </a:pPr>
            <a:endParaRPr lang="es-CO" sz="2400" b="1"/>
          </a:p>
          <a:p>
            <a:pPr indent="-457200" algn="just">
              <a:buFont typeface="+mj-lt"/>
              <a:buAutoNum type="arabicPeriod"/>
            </a:pPr>
            <a:r>
              <a:rPr lang="en-US" sz="2400"/>
              <a:t>Learn at least one new language every year.</a:t>
            </a:r>
          </a:p>
          <a:p>
            <a:pPr indent="-457200" algn="just">
              <a:buFont typeface="+mj-lt"/>
              <a:buAutoNum type="arabicPeriod"/>
            </a:pPr>
            <a:r>
              <a:rPr lang="en-US" sz="2400"/>
              <a:t>Read a technical book each month.</a:t>
            </a:r>
          </a:p>
          <a:p>
            <a:pPr indent="-457200" algn="just">
              <a:buFont typeface="+mj-lt"/>
              <a:buAutoNum type="arabicPeriod"/>
            </a:pPr>
            <a:r>
              <a:rPr lang="en-US" sz="2400"/>
              <a:t>Read nontechnical books, too.</a:t>
            </a:r>
          </a:p>
          <a:p>
            <a:pPr indent="-457200" algn="just">
              <a:buFont typeface="+mj-lt"/>
              <a:buAutoNum type="arabicPeriod"/>
            </a:pPr>
            <a:r>
              <a:rPr lang="en-US" sz="2400"/>
              <a:t>Take classes.</a:t>
            </a:r>
          </a:p>
          <a:p>
            <a:pPr indent="-457200" algn="just">
              <a:buFont typeface="+mj-lt"/>
              <a:buAutoNum type="arabicPeriod"/>
            </a:pPr>
            <a:r>
              <a:rPr lang="en-US" sz="2400"/>
              <a:t>Participate in local user groups and meetups.</a:t>
            </a:r>
          </a:p>
          <a:p>
            <a:pPr indent="-457200" algn="just">
              <a:buFont typeface="+mj-lt"/>
              <a:buAutoNum type="arabicPeriod"/>
            </a:pPr>
            <a:r>
              <a:rPr lang="en-US" sz="2400"/>
              <a:t>Experiment with different environments.</a:t>
            </a:r>
          </a:p>
          <a:p>
            <a:pPr indent="-457200" algn="just">
              <a:buFont typeface="+mj-lt"/>
              <a:buAutoNum type="arabicPeriod"/>
            </a:pPr>
            <a:r>
              <a:rPr lang="en-US" sz="2400"/>
              <a:t>Stay current.</a:t>
            </a:r>
            <a:endParaRPr lang="es-CO" sz="2400"/>
          </a:p>
        </p:txBody>
      </p:sp>
      <p:sp>
        <p:nvSpPr>
          <p:cNvPr id="4" name="Marcador de número de diapositiva 3">
            <a:extLst>
              <a:ext uri="{FF2B5EF4-FFF2-40B4-BE49-F238E27FC236}">
                <a16:creationId xmlns:a16="http://schemas.microsoft.com/office/drawing/2014/main" id="{18E6489C-E60E-06F5-265B-75F3B083D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pic>
        <p:nvPicPr>
          <p:cNvPr id="3" name="Picture 2" descr="Tip, tips png - Tips free download - 650x650,60.79 KB">
            <a:extLst>
              <a:ext uri="{FF2B5EF4-FFF2-40B4-BE49-F238E27FC236}">
                <a16:creationId xmlns:a16="http://schemas.microsoft.com/office/drawing/2014/main" id="{77E286F6-F1F8-6C19-6707-1E32F839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527" y="4291104"/>
            <a:ext cx="1986793" cy="1986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pragmatic programmer">
            <a:extLst>
              <a:ext uri="{FF2B5EF4-FFF2-40B4-BE49-F238E27FC236}">
                <a16:creationId xmlns:a16="http://schemas.microsoft.com/office/drawing/2014/main" id="{96AC8DBC-8C5B-CD41-8B5F-C6A64D51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0340" y="1246465"/>
            <a:ext cx="2029166" cy="264086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2" name="Rectángulo 1">
            <a:extLst>
              <a:ext uri="{FF2B5EF4-FFF2-40B4-BE49-F238E27FC236}">
                <a16:creationId xmlns:a16="http://schemas.microsoft.com/office/drawing/2014/main" id="{707E1E7A-F94E-EB57-94A3-F69F4C6986DC}"/>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37257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25C01-8F5E-C13E-0C7B-1E381F163654}"/>
              </a:ext>
            </a:extLst>
          </p:cNvPr>
          <p:cNvSpPr>
            <a:spLocks noGrp="1"/>
          </p:cNvSpPr>
          <p:nvPr>
            <p:ph type="title"/>
          </p:nvPr>
        </p:nvSpPr>
        <p:spPr/>
        <p:txBody>
          <a:bodyPr/>
          <a:lstStyle/>
          <a:p>
            <a:r>
              <a:rPr lang="es-CO"/>
              <a:t>Caso de ejemplo</a:t>
            </a:r>
          </a:p>
        </p:txBody>
      </p:sp>
      <p:sp>
        <p:nvSpPr>
          <p:cNvPr id="3" name="Marcador de texto 2">
            <a:extLst>
              <a:ext uri="{FF2B5EF4-FFF2-40B4-BE49-F238E27FC236}">
                <a16:creationId xmlns:a16="http://schemas.microsoft.com/office/drawing/2014/main" id="{8700A420-FDB9-10C2-B65C-142ACF930DEE}"/>
              </a:ext>
            </a:extLst>
          </p:cNvPr>
          <p:cNvSpPr>
            <a:spLocks noGrp="1"/>
          </p:cNvSpPr>
          <p:nvPr>
            <p:ph type="body" idx="1"/>
          </p:nvPr>
        </p:nvSpPr>
        <p:spPr>
          <a:xfrm>
            <a:off x="2076994" y="1779638"/>
            <a:ext cx="9666016" cy="1120878"/>
          </a:xfrm>
        </p:spPr>
        <p:txBody>
          <a:bodyPr>
            <a:normAutofit/>
          </a:bodyPr>
          <a:lstStyle/>
          <a:p>
            <a:r>
              <a:rPr lang="es-CO" sz="2400"/>
              <a:t>Suponga que una compañía de la ciudad de Medellín, lo contrata a usted para desarrollar un software de reserva de habitaciones de hoteles.</a:t>
            </a:r>
          </a:p>
          <a:p>
            <a:endParaRPr lang="es-CO" sz="2400"/>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Picture 2" descr="http://www.clipartlord.com/wp-content/uploads/2015/02/hotel5.png">
            <a:extLst>
              <a:ext uri="{FF2B5EF4-FFF2-40B4-BE49-F238E27FC236}">
                <a16:creationId xmlns:a16="http://schemas.microsoft.com/office/drawing/2014/main" id="{B8220C58-8E8A-8E54-EB72-7115DF307CF2}"/>
              </a:ext>
            </a:extLst>
          </p:cNvPr>
          <p:cNvPicPr>
            <a:picLocks noChangeAspect="1" noChangeArrowheads="1"/>
          </p:cNvPicPr>
          <p:nvPr/>
        </p:nvPicPr>
        <p:blipFill>
          <a:blip r:embed="rId2"/>
          <a:srcRect/>
          <a:stretch>
            <a:fillRect/>
          </a:stretch>
        </p:blipFill>
        <p:spPr bwMode="auto">
          <a:xfrm>
            <a:off x="7072698" y="2792361"/>
            <a:ext cx="2699477" cy="3273116"/>
          </a:xfrm>
          <a:prstGeom prst="rect">
            <a:avLst/>
          </a:prstGeom>
          <a:noFill/>
        </p:spPr>
      </p:pic>
      <p:pic>
        <p:nvPicPr>
          <p:cNvPr id="6" name="Picture 6" descr="http://www.clker.com/cliparts/i/k/z/W/L/7/teacher-manager-between-chair-and-desk-hi.png">
            <a:extLst>
              <a:ext uri="{FF2B5EF4-FFF2-40B4-BE49-F238E27FC236}">
                <a16:creationId xmlns:a16="http://schemas.microsoft.com/office/drawing/2014/main" id="{BC987CB1-F1F4-252C-0EA8-E987C4DE6101}"/>
              </a:ext>
            </a:extLst>
          </p:cNvPr>
          <p:cNvPicPr>
            <a:picLocks noChangeAspect="1" noChangeArrowheads="1"/>
          </p:cNvPicPr>
          <p:nvPr/>
        </p:nvPicPr>
        <p:blipFill>
          <a:blip r:embed="rId3"/>
          <a:srcRect/>
          <a:stretch>
            <a:fillRect/>
          </a:stretch>
        </p:blipFill>
        <p:spPr bwMode="auto">
          <a:xfrm>
            <a:off x="4131415" y="3260881"/>
            <a:ext cx="2635660" cy="2363309"/>
          </a:xfrm>
          <a:prstGeom prst="rect">
            <a:avLst/>
          </a:prstGeom>
          <a:noFill/>
        </p:spPr>
      </p:pic>
      <p:sp>
        <p:nvSpPr>
          <p:cNvPr id="7" name="Rectángulo 6">
            <a:extLst>
              <a:ext uri="{FF2B5EF4-FFF2-40B4-BE49-F238E27FC236}">
                <a16:creationId xmlns:a16="http://schemas.microsoft.com/office/drawing/2014/main" id="{69075BDC-8B7A-9DF0-7B37-470BCD526EFF}"/>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5591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a:t>Caso de ejemplo</a:t>
            </a:r>
          </a:p>
          <a:p>
            <a:pPr marL="457200" indent="-457200">
              <a:buSzPct val="100000"/>
            </a:pPr>
            <a:r>
              <a:rPr lang="es-CO" err="1"/>
              <a:t>Frameworks</a:t>
            </a:r>
            <a:endParaRPr lang="es-CO"/>
          </a:p>
          <a:p>
            <a:pPr marL="457200" indent="-457200">
              <a:buSzPct val="100000"/>
            </a:pPr>
            <a:r>
              <a:rPr lang="es-CO" b="1"/>
              <a:t>Django</a:t>
            </a:r>
          </a:p>
        </p:txBody>
      </p:sp>
    </p:spTree>
    <p:extLst>
      <p:ext uri="{BB962C8B-B14F-4D97-AF65-F5344CB8AC3E}">
        <p14:creationId xmlns:p14="http://schemas.microsoft.com/office/powerpoint/2010/main" val="180115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6DE5D21-D5C9-E956-8952-CB2F5F906618}"/>
              </a:ext>
            </a:extLst>
          </p:cNvPr>
          <p:cNvSpPr>
            <a:spLocks noGrp="1"/>
          </p:cNvSpPr>
          <p:nvPr>
            <p:ph type="title"/>
          </p:nvPr>
        </p:nvSpPr>
        <p:spPr/>
        <p:txBody>
          <a:bodyPr/>
          <a:lstStyle/>
          <a:p>
            <a:r>
              <a:rPr lang="es-CO"/>
              <a:t>Django</a:t>
            </a:r>
          </a:p>
        </p:txBody>
      </p:sp>
      <p:sp>
        <p:nvSpPr>
          <p:cNvPr id="6" name="Marcador de texto 5">
            <a:extLst>
              <a:ext uri="{FF2B5EF4-FFF2-40B4-BE49-F238E27FC236}">
                <a16:creationId xmlns:a16="http://schemas.microsoft.com/office/drawing/2014/main" id="{71E4A855-6DF1-3AC9-1183-A78593BACD81}"/>
              </a:ext>
            </a:extLst>
          </p:cNvPr>
          <p:cNvSpPr>
            <a:spLocks noGrp="1"/>
          </p:cNvSpPr>
          <p:nvPr>
            <p:ph type="body" idx="1"/>
          </p:nvPr>
        </p:nvSpPr>
        <p:spPr>
          <a:xfrm>
            <a:off x="2076994" y="1410789"/>
            <a:ext cx="6427909" cy="4663440"/>
          </a:xfrm>
        </p:spPr>
        <p:txBody>
          <a:bodyPr anchor="ctr">
            <a:normAutofit/>
          </a:bodyPr>
          <a:lstStyle/>
          <a:p>
            <a:pPr algn="just"/>
            <a:r>
              <a:rPr lang="es-CO" sz="2400" b="1" dirty="0"/>
              <a:t>Django</a:t>
            </a:r>
            <a:r>
              <a:rPr lang="es-CO" sz="2400" dirty="0"/>
              <a:t> es un </a:t>
            </a:r>
            <a:r>
              <a:rPr lang="es-CO" sz="2400" dirty="0" err="1"/>
              <a:t>framework</a:t>
            </a:r>
            <a:r>
              <a:rPr lang="es-CO" sz="2400" dirty="0"/>
              <a:t> de gratuito y abierto diseñado para construir aplicaciones web modernas en </a:t>
            </a:r>
            <a:r>
              <a:rPr lang="es-CO" sz="2400" b="1" dirty="0"/>
              <a:t>Python.</a:t>
            </a:r>
            <a:endParaRPr lang="es-CO" sz="2400" dirty="0"/>
          </a:p>
          <a:p>
            <a:pPr algn="just"/>
            <a:endParaRPr lang="es-CO" sz="2400"/>
          </a:p>
          <a:p>
            <a:r>
              <a:rPr lang="es-CO" sz="2400" dirty="0"/>
              <a:t>Su filosofía se basa en los principios de </a:t>
            </a:r>
            <a:r>
              <a:rPr lang="es-CO" sz="2400" b="1" dirty="0" err="1"/>
              <a:t>loose</a:t>
            </a:r>
            <a:r>
              <a:rPr lang="es-CO" sz="2400" b="1" dirty="0"/>
              <a:t> </a:t>
            </a:r>
            <a:r>
              <a:rPr lang="es-CO" sz="2400" b="1" dirty="0" err="1"/>
              <a:t>coupling</a:t>
            </a:r>
            <a:r>
              <a:rPr lang="es-CO" sz="2400" b="1" dirty="0"/>
              <a:t>, le </a:t>
            </a:r>
            <a:r>
              <a:rPr lang="es-CO" sz="2400" b="1" dirty="0" err="1"/>
              <a:t>ss</a:t>
            </a:r>
            <a:r>
              <a:rPr lang="es-CO" sz="2400" b="1" dirty="0"/>
              <a:t> </a:t>
            </a:r>
            <a:r>
              <a:rPr lang="es-CO" sz="2400" b="1" dirty="0" err="1"/>
              <a:t>code</a:t>
            </a:r>
            <a:r>
              <a:rPr lang="es-CO" sz="2400" b="1" dirty="0"/>
              <a:t>, </a:t>
            </a:r>
            <a:r>
              <a:rPr lang="es-CO" sz="2400" b="1" dirty="0" err="1"/>
              <a:t>quick</a:t>
            </a:r>
            <a:r>
              <a:rPr lang="es-CO" sz="2400" b="1" dirty="0"/>
              <a:t> </a:t>
            </a:r>
            <a:r>
              <a:rPr lang="es-CO" sz="2400" b="1" dirty="0" err="1"/>
              <a:t>development</a:t>
            </a:r>
            <a:r>
              <a:rPr lang="es-CO" sz="2400" b="1" dirty="0"/>
              <a:t>, DRY (</a:t>
            </a:r>
            <a:r>
              <a:rPr lang="es-CO" sz="2400" b="1" dirty="0" err="1"/>
              <a:t>Don’t</a:t>
            </a:r>
            <a:r>
              <a:rPr lang="es-CO" sz="2400" b="1" dirty="0"/>
              <a:t> </a:t>
            </a:r>
            <a:r>
              <a:rPr lang="es-CO" sz="2400" b="1" dirty="0" err="1"/>
              <a:t>Repeat</a:t>
            </a:r>
            <a:r>
              <a:rPr lang="es-CO" sz="2400" b="1" dirty="0"/>
              <a:t> </a:t>
            </a:r>
            <a:r>
              <a:rPr lang="es-CO" sz="2400" b="1" dirty="0" err="1"/>
              <a:t>Yourself</a:t>
            </a:r>
            <a:r>
              <a:rPr lang="es-CO" sz="2400" b="1" dirty="0"/>
              <a:t>), </a:t>
            </a:r>
            <a:r>
              <a:rPr lang="es-CO" sz="2400" b="1" dirty="0" err="1"/>
              <a:t>explicit</a:t>
            </a:r>
            <a:r>
              <a:rPr lang="es-CO" sz="2400" b="1" dirty="0"/>
              <a:t> </a:t>
            </a:r>
            <a:r>
              <a:rPr lang="es-CO" sz="2400" b="1" dirty="0" err="1"/>
              <a:t>is</a:t>
            </a:r>
            <a:r>
              <a:rPr lang="es-CO" sz="2400" b="1" dirty="0"/>
              <a:t> </a:t>
            </a:r>
            <a:r>
              <a:rPr lang="es-CO" sz="2400" b="1" dirty="0" err="1"/>
              <a:t>better</a:t>
            </a:r>
            <a:r>
              <a:rPr lang="es-CO" sz="2400" b="1" dirty="0"/>
              <a:t> tan </a:t>
            </a:r>
            <a:r>
              <a:rPr lang="es-CO" sz="2400" b="1" dirty="0" err="1"/>
              <a:t>implicit</a:t>
            </a:r>
            <a:r>
              <a:rPr lang="es-CO" sz="2400" b="1" dirty="0"/>
              <a:t>.</a:t>
            </a:r>
            <a:endParaRPr lang="es-CO" sz="2400" dirty="0"/>
          </a:p>
          <a:p>
            <a:pPr algn="just"/>
            <a:endParaRPr lang="es-CO" sz="2400"/>
          </a:p>
          <a:p>
            <a:pPr algn="just"/>
            <a:r>
              <a:rPr lang="es-CO" sz="2400" dirty="0"/>
              <a:t>Fue creado en 2005 como un administrador de páginas de noticias.</a:t>
            </a:r>
          </a:p>
        </p:txBody>
      </p:sp>
      <p:sp>
        <p:nvSpPr>
          <p:cNvPr id="4" name="Marcador de número de diapositiva 3">
            <a:extLst>
              <a:ext uri="{FF2B5EF4-FFF2-40B4-BE49-F238E27FC236}">
                <a16:creationId xmlns:a16="http://schemas.microsoft.com/office/drawing/2014/main" id="{8C2D6AEE-4BAE-CC3E-4A86-EFB5CA5280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1026" name="Picture 2">
            <a:extLst>
              <a:ext uri="{FF2B5EF4-FFF2-40B4-BE49-F238E27FC236}">
                <a16:creationId xmlns:a16="http://schemas.microsoft.com/office/drawing/2014/main" id="{4D88C077-0E15-34E4-6034-0AC4D88A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458" y="3157395"/>
            <a:ext cx="2923080" cy="101890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BBC3514-01D5-D8C1-23BF-7BF75294A42A}"/>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1118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D68B3-FA09-F434-457B-3C615D62A7D4}"/>
              </a:ext>
            </a:extLst>
          </p:cNvPr>
          <p:cNvSpPr>
            <a:spLocks noGrp="1"/>
          </p:cNvSpPr>
          <p:nvPr>
            <p:ph type="title"/>
          </p:nvPr>
        </p:nvSpPr>
        <p:spPr/>
        <p:txBody>
          <a:bodyPr/>
          <a:lstStyle/>
          <a:p>
            <a:r>
              <a:rPr lang="es-CO"/>
              <a:t>¿Qué tan popular es Django?</a:t>
            </a:r>
          </a:p>
        </p:txBody>
      </p:sp>
      <p:sp>
        <p:nvSpPr>
          <p:cNvPr id="4" name="Marcador de número de diapositiva 3">
            <a:extLst>
              <a:ext uri="{FF2B5EF4-FFF2-40B4-BE49-F238E27FC236}">
                <a16:creationId xmlns:a16="http://schemas.microsoft.com/office/drawing/2014/main" id="{6C91D11C-8A3E-DE51-FA1C-F418D9CCE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graphicFrame>
        <p:nvGraphicFramePr>
          <p:cNvPr id="3" name="Gráfico 2">
            <a:extLst>
              <a:ext uri="{FF2B5EF4-FFF2-40B4-BE49-F238E27FC236}">
                <a16:creationId xmlns:a16="http://schemas.microsoft.com/office/drawing/2014/main" id="{3AF7D89C-4706-1854-7718-75E3998AECBC}"/>
              </a:ext>
            </a:extLst>
          </p:cNvPr>
          <p:cNvGraphicFramePr>
            <a:graphicFrameLocks/>
          </p:cNvGraphicFramePr>
          <p:nvPr>
            <p:extLst>
              <p:ext uri="{D42A27DB-BD31-4B8C-83A1-F6EECF244321}">
                <p14:modId xmlns:p14="http://schemas.microsoft.com/office/powerpoint/2010/main" val="1792591842"/>
              </p:ext>
            </p:extLst>
          </p:nvPr>
        </p:nvGraphicFramePr>
        <p:xfrm>
          <a:off x="2371188" y="1688985"/>
          <a:ext cx="8526379" cy="466424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ángulo 5">
            <a:extLst>
              <a:ext uri="{FF2B5EF4-FFF2-40B4-BE49-F238E27FC236}">
                <a16:creationId xmlns:a16="http://schemas.microsoft.com/office/drawing/2014/main" id="{8050D71C-6D05-79FB-36C9-9B340093274C}"/>
              </a:ext>
            </a:extLst>
          </p:cNvPr>
          <p:cNvSpPr/>
          <p:nvPr/>
        </p:nvSpPr>
        <p:spPr>
          <a:xfrm>
            <a:off x="7413523" y="1568506"/>
            <a:ext cx="4189898" cy="88040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solidFill>
                  <a:schemeClr val="tx1"/>
                </a:solidFill>
              </a:rPr>
              <a:t>Estrellas y </a:t>
            </a:r>
            <a:r>
              <a:rPr lang="es-CO" b="1" err="1">
                <a:solidFill>
                  <a:schemeClr val="tx1"/>
                </a:solidFill>
              </a:rPr>
              <a:t>forks</a:t>
            </a:r>
            <a:r>
              <a:rPr lang="es-CO" b="1">
                <a:solidFill>
                  <a:schemeClr val="tx1"/>
                </a:solidFill>
              </a:rPr>
              <a:t> en los repositorios principales de cada </a:t>
            </a:r>
            <a:r>
              <a:rPr lang="es-CO" b="1" err="1">
                <a:solidFill>
                  <a:schemeClr val="tx1"/>
                </a:solidFill>
              </a:rPr>
              <a:t>framework</a:t>
            </a:r>
            <a:r>
              <a:rPr lang="es-CO" b="1">
                <a:solidFill>
                  <a:schemeClr val="tx1"/>
                </a:solidFill>
              </a:rPr>
              <a:t> en GitHub a Julio de 2023</a:t>
            </a:r>
          </a:p>
        </p:txBody>
      </p:sp>
      <p:sp>
        <p:nvSpPr>
          <p:cNvPr id="5" name="Rectángulo 4">
            <a:extLst>
              <a:ext uri="{FF2B5EF4-FFF2-40B4-BE49-F238E27FC236}">
                <a16:creationId xmlns:a16="http://schemas.microsoft.com/office/drawing/2014/main" id="{0B0E879A-9F26-76A8-0A35-2F757BD030FF}"/>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92607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4CC-6444-E56C-22D5-F3C5367FAA9D}"/>
              </a:ext>
            </a:extLst>
          </p:cNvPr>
          <p:cNvSpPr>
            <a:spLocks noGrp="1"/>
          </p:cNvSpPr>
          <p:nvPr>
            <p:ph type="title"/>
          </p:nvPr>
        </p:nvSpPr>
        <p:spPr/>
        <p:txBody>
          <a:bodyPr/>
          <a:lstStyle/>
          <a:p>
            <a:r>
              <a:rPr lang="es-CO"/>
              <a:t>¿Por qué Django?</a:t>
            </a:r>
          </a:p>
        </p:txBody>
      </p:sp>
      <p:sp>
        <p:nvSpPr>
          <p:cNvPr id="3" name="Marcador de texto 2">
            <a:extLst>
              <a:ext uri="{FF2B5EF4-FFF2-40B4-BE49-F238E27FC236}">
                <a16:creationId xmlns:a16="http://schemas.microsoft.com/office/drawing/2014/main" id="{6AFBDC3B-5F1C-C90C-3490-87D52E632815}"/>
              </a:ext>
            </a:extLst>
          </p:cNvPr>
          <p:cNvSpPr>
            <a:spLocks noGrp="1"/>
          </p:cNvSpPr>
          <p:nvPr>
            <p:ph type="body" idx="1"/>
          </p:nvPr>
        </p:nvSpPr>
        <p:spPr>
          <a:xfrm>
            <a:off x="2076994" y="1410789"/>
            <a:ext cx="5955961" cy="4663440"/>
          </a:xfrm>
        </p:spPr>
        <p:txBody>
          <a:bodyPr anchor="ctr">
            <a:normAutofit fontScale="77500" lnSpcReduction="20000"/>
          </a:bodyPr>
          <a:lstStyle/>
          <a:p>
            <a:pPr algn="just"/>
            <a:r>
              <a:rPr lang="es-CO" sz="2800"/>
              <a:t>Django es un </a:t>
            </a:r>
            <a:r>
              <a:rPr lang="es-CO" sz="2800" err="1"/>
              <a:t>framework</a:t>
            </a:r>
            <a:r>
              <a:rPr lang="es-CO" sz="2800"/>
              <a:t> de alto nivel que alienta el desarrollo rápido y diseño limpio y </a:t>
            </a:r>
            <a:r>
              <a:rPr lang="es-CO" sz="2800" err="1"/>
              <a:t>prágmatico</a:t>
            </a:r>
            <a:r>
              <a:rPr lang="es-CO" sz="2800"/>
              <a:t>.</a:t>
            </a:r>
          </a:p>
          <a:p>
            <a:pPr algn="just"/>
            <a:endParaRPr lang="es-CO" sz="2800"/>
          </a:p>
          <a:p>
            <a:r>
              <a:rPr lang="es-CO" sz="2800"/>
              <a:t>El objetivo de Django es proveer código, rápido, seguro y escalable.</a:t>
            </a:r>
          </a:p>
          <a:p>
            <a:pPr algn="just"/>
            <a:endParaRPr lang="es-CO" sz="2800"/>
          </a:p>
          <a:p>
            <a:pPr algn="just"/>
            <a:r>
              <a:rPr lang="es-CO" sz="2800"/>
              <a:t>Django utiliza la mentalidad de “baterías </a:t>
            </a:r>
            <a:r>
              <a:rPr lang="es-CO" sz="2800" err="1"/>
              <a:t>incluídas</a:t>
            </a:r>
            <a:r>
              <a:rPr lang="es-CO" sz="2800"/>
              <a:t>” de Python, incluyendo soporte para muchas de las tareas comunes del desarrollo web (</a:t>
            </a:r>
            <a:r>
              <a:rPr lang="es-CO" sz="2800" err="1"/>
              <a:t>autentifación</a:t>
            </a:r>
            <a:r>
              <a:rPr lang="es-CO" sz="2800"/>
              <a:t>, rutas, seguridad, etc.).</a:t>
            </a:r>
          </a:p>
          <a:p>
            <a:pPr algn="just"/>
            <a:endParaRPr lang="es-CO" sz="2800"/>
          </a:p>
          <a:p>
            <a:pPr algn="just"/>
            <a:r>
              <a:rPr lang="es-CO" sz="2800"/>
              <a:t>Django promueve la escritura de código simple, clara y durable.</a:t>
            </a:r>
          </a:p>
        </p:txBody>
      </p:sp>
      <p:sp>
        <p:nvSpPr>
          <p:cNvPr id="4" name="Marcador de número de diapositiva 3">
            <a:extLst>
              <a:ext uri="{FF2B5EF4-FFF2-40B4-BE49-F238E27FC236}">
                <a16:creationId xmlns:a16="http://schemas.microsoft.com/office/drawing/2014/main" id="{80BCA756-FD1B-59DC-9757-2794D2430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pic>
        <p:nvPicPr>
          <p:cNvPr id="5" name="Imagen 4">
            <a:extLst>
              <a:ext uri="{FF2B5EF4-FFF2-40B4-BE49-F238E27FC236}">
                <a16:creationId xmlns:a16="http://schemas.microsoft.com/office/drawing/2014/main" id="{9EE30643-9D4A-97B4-CA8C-A31C82691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878" y="2367534"/>
            <a:ext cx="2535886" cy="2535886"/>
          </a:xfrm>
          <a:prstGeom prst="rect">
            <a:avLst/>
          </a:prstGeom>
        </p:spPr>
      </p:pic>
      <p:sp>
        <p:nvSpPr>
          <p:cNvPr id="6" name="Rectángulo 5">
            <a:extLst>
              <a:ext uri="{FF2B5EF4-FFF2-40B4-BE49-F238E27FC236}">
                <a16:creationId xmlns:a16="http://schemas.microsoft.com/office/drawing/2014/main" id="{9A519C33-3212-0DD7-6543-163A5C5F8B44}"/>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40692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306E-7FCA-A0CC-2EC8-D30502D52ADD}"/>
              </a:ext>
            </a:extLst>
          </p:cNvPr>
          <p:cNvSpPr>
            <a:spLocks noGrp="1"/>
          </p:cNvSpPr>
          <p:nvPr>
            <p:ph type="title"/>
          </p:nvPr>
        </p:nvSpPr>
        <p:spPr/>
        <p:txBody>
          <a:bodyPr/>
          <a:lstStyle/>
          <a:p>
            <a:r>
              <a:rPr lang="es-CO"/>
              <a:t>Django frases</a:t>
            </a:r>
          </a:p>
        </p:txBody>
      </p:sp>
      <p:sp>
        <p:nvSpPr>
          <p:cNvPr id="3" name="Marcador de texto 2">
            <a:extLst>
              <a:ext uri="{FF2B5EF4-FFF2-40B4-BE49-F238E27FC236}">
                <a16:creationId xmlns:a16="http://schemas.microsoft.com/office/drawing/2014/main" id="{A38725F7-E17D-4D42-68A0-60C1AA69C353}"/>
              </a:ext>
            </a:extLst>
          </p:cNvPr>
          <p:cNvSpPr>
            <a:spLocks noGrp="1"/>
          </p:cNvSpPr>
          <p:nvPr>
            <p:ph type="body" idx="1"/>
          </p:nvPr>
        </p:nvSpPr>
        <p:spPr/>
        <p:txBody>
          <a:bodyPr anchor="ctr">
            <a:normAutofit/>
          </a:bodyPr>
          <a:lstStyle/>
          <a:p>
            <a:pPr marL="0" indent="0" algn="ctr">
              <a:buNone/>
            </a:pPr>
            <a:r>
              <a:rPr lang="en-US" sz="2400" i="1"/>
              <a:t>"The web framework for perfectionists with deadlines." (written in the documentation)</a:t>
            </a:r>
          </a:p>
          <a:p>
            <a:pPr algn="ctr"/>
            <a:endParaRPr lang="en-US" sz="2400" i="1"/>
          </a:p>
          <a:p>
            <a:pPr marL="0" indent="0" algn="ctr">
              <a:buNone/>
            </a:pPr>
            <a:r>
              <a:rPr lang="en-US" sz="2400" i="1"/>
              <a:t>"With Django, you can take web applications from concept to launch in a matter of hours. Django takes care of much of the hassle of web development, so you can focus on writing your app without needing to reinvent the wheel. It’s free and open source."  (written in the documentation)</a:t>
            </a:r>
          </a:p>
        </p:txBody>
      </p:sp>
      <p:sp>
        <p:nvSpPr>
          <p:cNvPr id="4" name="Marcador de número de diapositiva 3">
            <a:extLst>
              <a:ext uri="{FF2B5EF4-FFF2-40B4-BE49-F238E27FC236}">
                <a16:creationId xmlns:a16="http://schemas.microsoft.com/office/drawing/2014/main" id="{49D2DB05-4CF7-E807-E164-4D4471375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sp>
        <p:nvSpPr>
          <p:cNvPr id="5" name="Rectángulo 4">
            <a:extLst>
              <a:ext uri="{FF2B5EF4-FFF2-40B4-BE49-F238E27FC236}">
                <a16:creationId xmlns:a16="http://schemas.microsoft.com/office/drawing/2014/main" id="{7665C9CF-B473-1759-E12A-C45515463A06}"/>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33010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72C70-63C0-F03F-B4A4-D9B71D2EC1BD}"/>
              </a:ext>
            </a:extLst>
          </p:cNvPr>
          <p:cNvSpPr>
            <a:spLocks noGrp="1"/>
          </p:cNvSpPr>
          <p:nvPr>
            <p:ph type="title"/>
          </p:nvPr>
        </p:nvSpPr>
        <p:spPr/>
        <p:txBody>
          <a:bodyPr/>
          <a:lstStyle/>
          <a:p>
            <a:r>
              <a:rPr lang="es-CO"/>
              <a:t>Django otras características </a:t>
            </a:r>
          </a:p>
        </p:txBody>
      </p:sp>
      <p:sp>
        <p:nvSpPr>
          <p:cNvPr id="3" name="Marcador de texto 2">
            <a:extLst>
              <a:ext uri="{FF2B5EF4-FFF2-40B4-BE49-F238E27FC236}">
                <a16:creationId xmlns:a16="http://schemas.microsoft.com/office/drawing/2014/main" id="{81D4E1FC-AEAD-F634-6290-E659C8B831B6}"/>
              </a:ext>
            </a:extLst>
          </p:cNvPr>
          <p:cNvSpPr>
            <a:spLocks noGrp="1"/>
          </p:cNvSpPr>
          <p:nvPr>
            <p:ph type="body" idx="1"/>
          </p:nvPr>
        </p:nvSpPr>
        <p:spPr>
          <a:xfrm>
            <a:off x="2076994" y="1410789"/>
            <a:ext cx="5474180" cy="4663440"/>
          </a:xfrm>
        </p:spPr>
        <p:txBody>
          <a:bodyPr>
            <a:normAutofit/>
          </a:bodyPr>
          <a:lstStyle/>
          <a:p>
            <a:r>
              <a:rPr lang="es-CO" sz="2200"/>
              <a:t>Provee una curva de aprendizaje fácil.</a:t>
            </a:r>
          </a:p>
          <a:p>
            <a:endParaRPr lang="es-CO" sz="2200"/>
          </a:p>
          <a:p>
            <a:r>
              <a:rPr lang="es-CO" sz="2200"/>
              <a:t>Define componentes elegantes que facilitan la implementación de todas las tareas comunes en un desarrollo de aplicaciones web. Por ejemplo:</a:t>
            </a:r>
          </a:p>
          <a:p>
            <a:pPr lvl="1">
              <a:buClr>
                <a:srgbClr val="009BAF"/>
              </a:buClr>
            </a:pPr>
            <a:r>
              <a:rPr lang="es-CO" sz="2000"/>
              <a:t>Autenticación</a:t>
            </a:r>
          </a:p>
          <a:p>
            <a:pPr lvl="1">
              <a:buClr>
                <a:srgbClr val="009BAF"/>
              </a:buClr>
            </a:pPr>
            <a:r>
              <a:rPr lang="es-CO" sz="2000" err="1"/>
              <a:t>Templates</a:t>
            </a:r>
            <a:r>
              <a:rPr lang="es-CO" sz="2000"/>
              <a:t>, rutas y vistas</a:t>
            </a:r>
          </a:p>
          <a:p>
            <a:pPr lvl="1">
              <a:buClr>
                <a:srgbClr val="009BAF"/>
              </a:buClr>
            </a:pPr>
            <a:r>
              <a:rPr lang="es-CO" sz="2000"/>
              <a:t>Interfaz de administrador</a:t>
            </a:r>
          </a:p>
          <a:p>
            <a:pPr lvl="1">
              <a:buClr>
                <a:srgbClr val="009BAF"/>
              </a:buClr>
            </a:pPr>
            <a:r>
              <a:rPr lang="es-CO" sz="2000"/>
              <a:t>Seguridad Robusta</a:t>
            </a:r>
          </a:p>
          <a:p>
            <a:pPr lvl="1">
              <a:buClr>
                <a:srgbClr val="009BAF"/>
              </a:buClr>
            </a:pPr>
            <a:r>
              <a:rPr lang="es-CO" sz="2000"/>
              <a:t>Soporte a </a:t>
            </a:r>
            <a:r>
              <a:rPr lang="es-CO" sz="2000" err="1"/>
              <a:t>backends</a:t>
            </a:r>
            <a:r>
              <a:rPr lang="es-CO" sz="2000"/>
              <a:t> de bases de datos.</a:t>
            </a:r>
          </a:p>
          <a:p>
            <a:pPr lvl="1">
              <a:buClr>
                <a:srgbClr val="009BAF"/>
              </a:buClr>
            </a:pPr>
            <a:r>
              <a:rPr lang="es-CO" sz="2000"/>
              <a:t>Muchos mas</a:t>
            </a:r>
          </a:p>
        </p:txBody>
      </p:sp>
      <p:sp>
        <p:nvSpPr>
          <p:cNvPr id="4" name="Marcador de número de diapositiva 3">
            <a:extLst>
              <a:ext uri="{FF2B5EF4-FFF2-40B4-BE49-F238E27FC236}">
                <a16:creationId xmlns:a16="http://schemas.microsoft.com/office/drawing/2014/main" id="{655B2B2F-2A20-20AD-00C0-EFA96808AC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pic>
        <p:nvPicPr>
          <p:cNvPr id="5" name="Picture 2" descr="Image result for blocks clipart&quot;">
            <a:extLst>
              <a:ext uri="{FF2B5EF4-FFF2-40B4-BE49-F238E27FC236}">
                <a16:creationId xmlns:a16="http://schemas.microsoft.com/office/drawing/2014/main" id="{252D395B-AE14-9B94-46FF-B4914FE8C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077" y="2033491"/>
            <a:ext cx="2205926" cy="341803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A371F84-1E22-DCE8-5E2F-E72B04010526}"/>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6646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7803B-0B8B-AF8E-BCF8-D44B00418BA6}"/>
              </a:ext>
            </a:extLst>
          </p:cNvPr>
          <p:cNvSpPr>
            <a:spLocks noGrp="1"/>
          </p:cNvSpPr>
          <p:nvPr>
            <p:ph type="title"/>
          </p:nvPr>
        </p:nvSpPr>
        <p:spPr/>
        <p:txBody>
          <a:bodyPr/>
          <a:lstStyle/>
          <a:p>
            <a:r>
              <a:rPr lang="es-CO"/>
              <a:t>Django otras características </a:t>
            </a:r>
          </a:p>
        </p:txBody>
      </p:sp>
      <p:sp>
        <p:nvSpPr>
          <p:cNvPr id="3" name="Marcador de texto 2">
            <a:extLst>
              <a:ext uri="{FF2B5EF4-FFF2-40B4-BE49-F238E27FC236}">
                <a16:creationId xmlns:a16="http://schemas.microsoft.com/office/drawing/2014/main" id="{A35CF08E-4662-CE3E-8F01-9A6F37E9F93E}"/>
              </a:ext>
            </a:extLst>
          </p:cNvPr>
          <p:cNvSpPr>
            <a:spLocks noGrp="1"/>
          </p:cNvSpPr>
          <p:nvPr>
            <p:ph type="body" idx="1"/>
          </p:nvPr>
        </p:nvSpPr>
        <p:spPr>
          <a:xfrm>
            <a:off x="2076994" y="1410789"/>
            <a:ext cx="7034922" cy="4663440"/>
          </a:xfrm>
        </p:spPr>
        <p:txBody>
          <a:bodyPr>
            <a:normAutofit/>
          </a:bodyPr>
          <a:lstStyle/>
          <a:p>
            <a:pPr marL="76200" indent="0">
              <a:buNone/>
            </a:pPr>
            <a:r>
              <a:rPr lang="es-CO" sz="2000" b="1"/>
              <a:t>¿Quieres aplicar componentes adicionales? Django cuenta con:</a:t>
            </a:r>
          </a:p>
          <a:p>
            <a:pPr marL="76200" indent="0">
              <a:buNone/>
            </a:pPr>
            <a:endParaRPr lang="es-CO" sz="2000"/>
          </a:p>
          <a:p>
            <a:pPr marL="558800" indent="-457200"/>
            <a:r>
              <a:rPr lang="es-CO" sz="2400"/>
              <a:t>Django REST para creación de API.</a:t>
            </a:r>
          </a:p>
          <a:p>
            <a:pPr marL="558800" indent="-457200"/>
            <a:r>
              <a:rPr lang="es-CO" sz="2400"/>
              <a:t>Django </a:t>
            </a:r>
            <a:r>
              <a:rPr lang="es-CO" sz="2400" err="1"/>
              <a:t>Boostrap</a:t>
            </a:r>
            <a:r>
              <a:rPr lang="es-CO" sz="2400"/>
              <a:t> para utilizar Bootstrap en proyectos</a:t>
            </a:r>
          </a:p>
          <a:p>
            <a:pPr marL="558800" indent="-457200"/>
            <a:r>
              <a:rPr lang="es-CO" sz="2400"/>
              <a:t>Django </a:t>
            </a:r>
            <a:r>
              <a:rPr lang="es-CO" sz="2400" err="1"/>
              <a:t>Tenants</a:t>
            </a:r>
            <a:r>
              <a:rPr lang="es-CO" sz="2400"/>
              <a:t> para aplicaciones de Software como Servicio (SaaS)</a:t>
            </a:r>
          </a:p>
          <a:p>
            <a:pPr marL="558800" indent="-457200"/>
            <a:r>
              <a:rPr lang="es-CO" sz="2400" err="1"/>
              <a:t>Celery</a:t>
            </a:r>
            <a:r>
              <a:rPr lang="es-CO" sz="2400"/>
              <a:t> para procesamiento asíncrono. </a:t>
            </a:r>
          </a:p>
          <a:p>
            <a:pPr marL="558800" indent="-457200"/>
            <a:endParaRPr lang="es-CO" sz="2000"/>
          </a:p>
          <a:p>
            <a:endParaRPr lang="es-CO"/>
          </a:p>
        </p:txBody>
      </p:sp>
      <p:sp>
        <p:nvSpPr>
          <p:cNvPr id="4" name="Marcador de número de diapositiva 3">
            <a:extLst>
              <a:ext uri="{FF2B5EF4-FFF2-40B4-BE49-F238E27FC236}">
                <a16:creationId xmlns:a16="http://schemas.microsoft.com/office/drawing/2014/main" id="{F3332183-4928-F2CE-0367-1D06158E3D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pic>
        <p:nvPicPr>
          <p:cNvPr id="5" name="Picture 2" descr="Image result for blocks clipart&quot;">
            <a:extLst>
              <a:ext uri="{FF2B5EF4-FFF2-40B4-BE49-F238E27FC236}">
                <a16:creationId xmlns:a16="http://schemas.microsoft.com/office/drawing/2014/main" id="{7F9C11D1-5928-7D55-3F12-B36BEBC8C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8300" y="1748284"/>
            <a:ext cx="2205926" cy="341803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737C3340-733C-9B90-BF3A-A7305B6D25DA}"/>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5137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8B407-15D4-2983-A928-572974423DE0}"/>
              </a:ext>
            </a:extLst>
          </p:cNvPr>
          <p:cNvSpPr>
            <a:spLocks noGrp="1"/>
          </p:cNvSpPr>
          <p:nvPr>
            <p:ph type="title"/>
          </p:nvPr>
        </p:nvSpPr>
        <p:spPr/>
        <p:txBody>
          <a:bodyPr/>
          <a:lstStyle/>
          <a:p>
            <a:r>
              <a:rPr lang="es-CO"/>
              <a:t>¿Por qué Django?</a:t>
            </a:r>
          </a:p>
        </p:txBody>
      </p:sp>
      <p:sp>
        <p:nvSpPr>
          <p:cNvPr id="3" name="Marcador de texto 2">
            <a:extLst>
              <a:ext uri="{FF2B5EF4-FFF2-40B4-BE49-F238E27FC236}">
                <a16:creationId xmlns:a16="http://schemas.microsoft.com/office/drawing/2014/main" id="{D966B94A-16B7-F546-E12F-B40E04ECE767}"/>
              </a:ext>
            </a:extLst>
          </p:cNvPr>
          <p:cNvSpPr>
            <a:spLocks noGrp="1"/>
          </p:cNvSpPr>
          <p:nvPr>
            <p:ph type="body" idx="1"/>
          </p:nvPr>
        </p:nvSpPr>
        <p:spPr>
          <a:xfrm>
            <a:off x="1660488" y="1856344"/>
            <a:ext cx="6442988" cy="2978415"/>
          </a:xfrm>
        </p:spPr>
        <p:txBody>
          <a:bodyPr anchor="ctr">
            <a:normAutofit/>
          </a:bodyPr>
          <a:lstStyle/>
          <a:p>
            <a:pPr marL="0" indent="0" algn="ctr">
              <a:buNone/>
            </a:pPr>
            <a:r>
              <a:rPr lang="en-US" sz="2400"/>
              <a:t>“Django web development with Python is one of the most effective ways to build a web application using prewritten bits of code.  The numerous advantages of Django web development (…) can be summarized into effort-saving, time-saving, and above all, cost-saving”</a:t>
            </a:r>
          </a:p>
          <a:p>
            <a:pPr marL="0" indent="0" algn="ctr">
              <a:buNone/>
            </a:pPr>
            <a:endParaRPr lang="en-US" sz="2400"/>
          </a:p>
          <a:p>
            <a:endParaRPr lang="es-CO" sz="2400"/>
          </a:p>
        </p:txBody>
      </p:sp>
      <p:sp>
        <p:nvSpPr>
          <p:cNvPr id="4" name="Marcador de número de diapositiva 3">
            <a:extLst>
              <a:ext uri="{FF2B5EF4-FFF2-40B4-BE49-F238E27FC236}">
                <a16:creationId xmlns:a16="http://schemas.microsoft.com/office/drawing/2014/main" id="{6F0F8FF4-BF11-2A2E-5E53-61DA716DFF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pic>
        <p:nvPicPr>
          <p:cNvPr id="8" name="Picture 4">
            <a:extLst>
              <a:ext uri="{FF2B5EF4-FFF2-40B4-BE49-F238E27FC236}">
                <a16:creationId xmlns:a16="http://schemas.microsoft.com/office/drawing/2014/main" id="{81AF9E51-F383-259E-7B98-C8B9E83EC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436" y="1285790"/>
            <a:ext cx="1640404" cy="2212312"/>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652F97-B513-9775-C7FB-21B612810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482" y="1698537"/>
            <a:ext cx="1684800" cy="2079999"/>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0AB7220-A12A-3236-DABD-63F9E2190396}"/>
              </a:ext>
            </a:extLst>
          </p:cNvPr>
          <p:cNvPicPr>
            <a:picLocks/>
          </p:cNvPicPr>
          <p:nvPr/>
        </p:nvPicPr>
        <p:blipFill>
          <a:blip r:embed="rId4"/>
          <a:stretch>
            <a:fillRect/>
          </a:stretch>
        </p:blipFill>
        <p:spPr>
          <a:xfrm>
            <a:off x="8647016" y="4236102"/>
            <a:ext cx="1684800" cy="2196000"/>
          </a:xfrm>
          <a:prstGeom prst="rect">
            <a:avLst/>
          </a:prstGeom>
          <a:effectLst>
            <a:outerShdw blurRad="63500" sx="102000" sy="102000" algn="ctr" rotWithShape="0">
              <a:prstClr val="black">
                <a:alpha val="40000"/>
              </a:prstClr>
            </a:outerShdw>
          </a:effectLst>
        </p:spPr>
      </p:pic>
      <p:sp>
        <p:nvSpPr>
          <p:cNvPr id="14" name="CuadroTexto 13">
            <a:extLst>
              <a:ext uri="{FF2B5EF4-FFF2-40B4-BE49-F238E27FC236}">
                <a16:creationId xmlns:a16="http://schemas.microsoft.com/office/drawing/2014/main" id="{93963E46-5E9F-6CD7-32CE-B86A0BB1F17A}"/>
              </a:ext>
            </a:extLst>
          </p:cNvPr>
          <p:cNvSpPr txBox="1"/>
          <p:nvPr/>
        </p:nvSpPr>
        <p:spPr>
          <a:xfrm>
            <a:off x="210355" y="6266599"/>
            <a:ext cx="7893121" cy="369332"/>
          </a:xfrm>
          <a:prstGeom prst="rect">
            <a:avLst/>
          </a:prstGeom>
          <a:noFill/>
        </p:spPr>
        <p:txBody>
          <a:bodyPr wrap="square">
            <a:spAutoFit/>
          </a:bodyPr>
          <a:lstStyle/>
          <a:p>
            <a:r>
              <a:rPr lang="en-US">
                <a:hlinkClick r:id="rId5"/>
              </a:rPr>
              <a:t>https://steelkiwi.com/blog/why-django-best-web-framework-your-project/</a:t>
            </a:r>
            <a:r>
              <a:rPr lang="en-US"/>
              <a:t> </a:t>
            </a:r>
          </a:p>
        </p:txBody>
      </p:sp>
      <p:sp>
        <p:nvSpPr>
          <p:cNvPr id="5" name="Rectángulo 4">
            <a:extLst>
              <a:ext uri="{FF2B5EF4-FFF2-40B4-BE49-F238E27FC236}">
                <a16:creationId xmlns:a16="http://schemas.microsoft.com/office/drawing/2014/main" id="{052D5D9F-9621-4BB1-DCB8-71343E167CF7}"/>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4646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2448231"/>
            <a:ext cx="10702886" cy="3655627"/>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a:solidFill>
                  <a:schemeClr val="dk1"/>
                </a:solidFill>
                <a:latin typeface="Calibri"/>
                <a:ea typeface="Calibri"/>
                <a:cs typeface="Calibri"/>
              </a:rPr>
              <a:t>Hasta este punto debemos saber:</a:t>
            </a:r>
          </a:p>
          <a:p>
            <a:pPr algn="just">
              <a:buSzPct val="100000"/>
            </a:pPr>
            <a:r>
              <a:rPr lang="es-CO" sz="2000"/>
              <a:t>¿Qué opciones tenemos a la hora de desarrollar un nuevo producto software?</a:t>
            </a:r>
          </a:p>
          <a:p>
            <a:pPr algn="just">
              <a:buSzPct val="100000"/>
            </a:pPr>
            <a:r>
              <a:rPr lang="es-CO" sz="2000"/>
              <a:t>¿Qué es un </a:t>
            </a:r>
            <a:r>
              <a:rPr lang="es-CO" sz="2000" err="1"/>
              <a:t>framework</a:t>
            </a:r>
            <a:r>
              <a:rPr lang="es-CO" sz="2000"/>
              <a:t> de software?</a:t>
            </a:r>
          </a:p>
          <a:p>
            <a:pPr algn="just">
              <a:buSzPct val="100000"/>
            </a:pPr>
            <a:r>
              <a:rPr lang="es-CO" sz="2000"/>
              <a:t>¿Qué es un </a:t>
            </a:r>
            <a:r>
              <a:rPr lang="es-CO" sz="2000" err="1"/>
              <a:t>framework</a:t>
            </a:r>
            <a:r>
              <a:rPr lang="es-CO" sz="2000"/>
              <a:t> vertical?</a:t>
            </a:r>
          </a:p>
          <a:p>
            <a:pPr algn="just">
              <a:buSzPct val="100000"/>
            </a:pPr>
            <a:r>
              <a:rPr lang="es-CO" sz="2000"/>
              <a:t>¿Qué es un </a:t>
            </a:r>
            <a:r>
              <a:rPr lang="es-CO" sz="2000" err="1"/>
              <a:t>framework</a:t>
            </a:r>
            <a:r>
              <a:rPr lang="es-CO" sz="2000"/>
              <a:t> horizontal?</a:t>
            </a:r>
          </a:p>
          <a:p>
            <a:pPr algn="just">
              <a:buSzPct val="100000"/>
            </a:pPr>
            <a:r>
              <a:rPr lang="es-CO" sz="2000"/>
              <a:t>¿Cuáles son los riesgos de utilizar </a:t>
            </a:r>
            <a:r>
              <a:rPr lang="es-CO" sz="2000" err="1"/>
              <a:t>frameworks</a:t>
            </a:r>
            <a:r>
              <a:rPr lang="es-CO" sz="2000"/>
              <a:t>?</a:t>
            </a:r>
          </a:p>
          <a:p>
            <a:pPr algn="just">
              <a:buSzPct val="100000"/>
            </a:pPr>
            <a:r>
              <a:rPr lang="es-CO" sz="2000"/>
              <a:t>¿Qué es Django?</a:t>
            </a:r>
          </a:p>
          <a:p>
            <a:pPr algn="just">
              <a:buSzPct val="100000"/>
            </a:pPr>
            <a:r>
              <a:rPr lang="es-CO" sz="2000"/>
              <a:t>¿Por qué usar Django?</a:t>
            </a:r>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754142"/>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a:t>Recapitulemos</a:t>
            </a:r>
            <a:endParaRPr/>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893245" y="297937"/>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a:t>Referencias</a:t>
            </a:r>
            <a:endParaRPr/>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a:p>
          <a:p>
            <a:pPr algn="just">
              <a:buSzPct val="100000"/>
            </a:pPr>
            <a:r>
              <a:rPr lang="en-US" sz="2000" err="1"/>
              <a:t>Lim,R</a:t>
            </a:r>
            <a:r>
              <a:rPr lang="en-US" sz="2000"/>
              <a:t>., Correa, D. (2022). Django 4 for the Impatient. </a:t>
            </a:r>
            <a:r>
              <a:rPr lang="en-US" sz="2000" err="1"/>
              <a:t>Packt</a:t>
            </a:r>
            <a:r>
              <a:rPr lang="en-US" sz="2000"/>
              <a:t> Publishing Ltd.</a:t>
            </a:r>
          </a:p>
          <a:p>
            <a:pPr algn="just">
              <a:buSzPct val="100000"/>
            </a:pPr>
            <a:r>
              <a:rPr lang="en-US" sz="2000"/>
              <a:t>Martin, R. (2017). Clean Architecture: A Craftsman’s Guide to Software Structure and Design.</a:t>
            </a:r>
          </a:p>
          <a:p>
            <a:pPr algn="just">
              <a:buSzPct val="100000"/>
            </a:pPr>
            <a:r>
              <a:rPr lang="en-US" sz="2000" err="1"/>
              <a:t>Lim,R</a:t>
            </a:r>
            <a:r>
              <a:rPr lang="en-US" sz="2000"/>
              <a:t>., Correa, D. (2022). Beginning Django API &amp; React</a:t>
            </a:r>
          </a:p>
          <a:p>
            <a:pPr algn="just">
              <a:buSzPct val="100000"/>
            </a:pPr>
            <a:r>
              <a:rPr lang="en-US" sz="2000"/>
              <a:t>Balachandran Pillai, A. (2017). Software Architecture with Python. </a:t>
            </a:r>
            <a:r>
              <a:rPr lang="en-US" sz="2000" err="1"/>
              <a:t>Packt</a:t>
            </a:r>
            <a:r>
              <a:rPr lang="en-US" sz="2000"/>
              <a:t> Publishing Ltd.</a:t>
            </a:r>
          </a:p>
          <a:p>
            <a:pPr algn="just">
              <a:buSzPct val="100000"/>
            </a:pPr>
            <a:r>
              <a:rPr lang="en-US" sz="2000"/>
              <a:t>Ravindran, A. (2018) Django Design Patterns and Best Practices.</a:t>
            </a:r>
          </a:p>
          <a:p>
            <a:pPr algn="just">
              <a:buSzPct val="100000"/>
            </a:pPr>
            <a:r>
              <a:rPr lang="en-US" sz="2000"/>
              <a:t>Meles, A. (2022). Django 4 By Example. </a:t>
            </a:r>
            <a:r>
              <a:rPr lang="en-US" sz="2000" err="1"/>
              <a:t>Packt</a:t>
            </a:r>
            <a:r>
              <a:rPr lang="en-US" sz="2000"/>
              <a:t> Publishing Ltd.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786581"/>
            <a:ext cx="9666016" cy="2123766"/>
          </a:xfrm>
        </p:spPr>
        <p:txBody>
          <a:bodyPr>
            <a:normAutofit/>
          </a:bodyPr>
          <a:lstStyle/>
          <a:p>
            <a:r>
              <a:rPr lang="es-ES" sz="4400"/>
              <a:t>¿Cómo considera usted que se debería implementar este sistema?</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EF88A94F-4707-09D7-91D5-CC8C8820DF99}"/>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1562280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25C01-8F5E-C13E-0C7B-1E381F163654}"/>
              </a:ext>
            </a:extLst>
          </p:cNvPr>
          <p:cNvSpPr>
            <a:spLocks noGrp="1"/>
          </p:cNvSpPr>
          <p:nvPr>
            <p:ph type="title"/>
          </p:nvPr>
        </p:nvSpPr>
        <p:spPr/>
        <p:txBody>
          <a:bodyPr>
            <a:noAutofit/>
          </a:bodyPr>
          <a:lstStyle/>
          <a:p>
            <a:r>
              <a:rPr lang="es-CO" sz="3600"/>
              <a:t>Opción 1: desarrollo desde cero (sin </a:t>
            </a:r>
            <a:r>
              <a:rPr lang="es-CO" sz="3600" err="1"/>
              <a:t>frameworks</a:t>
            </a:r>
            <a:r>
              <a:rPr lang="es-CO" sz="3600"/>
              <a:t>)</a:t>
            </a:r>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5" name="Picture 2" descr="Image result for start from scratch">
            <a:extLst>
              <a:ext uri="{FF2B5EF4-FFF2-40B4-BE49-F238E27FC236}">
                <a16:creationId xmlns:a16="http://schemas.microsoft.com/office/drawing/2014/main" id="{37DDF1ED-1646-6A64-0A11-BF9CDEA68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474" y="1398461"/>
            <a:ext cx="7467056" cy="498147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94FC2BB8-3C2E-CA1F-4E8C-7AAB0FE12300}"/>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4407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0141C-38CD-D972-84A0-A973E62D6393}"/>
              </a:ext>
            </a:extLst>
          </p:cNvPr>
          <p:cNvSpPr>
            <a:spLocks noGrp="1"/>
          </p:cNvSpPr>
          <p:nvPr>
            <p:ph type="title"/>
          </p:nvPr>
        </p:nvSpPr>
        <p:spPr/>
        <p:txBody>
          <a:bodyPr/>
          <a:lstStyle/>
          <a:p>
            <a:r>
              <a:rPr lang="es-CO"/>
              <a:t>¿Qué tecnología utilizar?</a:t>
            </a:r>
          </a:p>
        </p:txBody>
      </p:sp>
      <p:sp>
        <p:nvSpPr>
          <p:cNvPr id="4" name="Marcador de número de diapositiva 3">
            <a:extLst>
              <a:ext uri="{FF2B5EF4-FFF2-40B4-BE49-F238E27FC236}">
                <a16:creationId xmlns:a16="http://schemas.microsoft.com/office/drawing/2014/main" id="{DBFF548C-3DB7-69BA-FE42-3B4FC9811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pic>
        <p:nvPicPr>
          <p:cNvPr id="5" name="Picture 2" descr="http://geoawesomeness.com/wp-content/uploads/2014/08/progLanguages.jpg">
            <a:extLst>
              <a:ext uri="{FF2B5EF4-FFF2-40B4-BE49-F238E27FC236}">
                <a16:creationId xmlns:a16="http://schemas.microsoft.com/office/drawing/2014/main" id="{309A607D-4305-5193-4FD0-306A47EC1D2A}"/>
              </a:ext>
            </a:extLst>
          </p:cNvPr>
          <p:cNvPicPr>
            <a:picLocks noChangeAspect="1" noChangeArrowheads="1"/>
          </p:cNvPicPr>
          <p:nvPr/>
        </p:nvPicPr>
        <p:blipFill>
          <a:blip r:embed="rId2"/>
          <a:srcRect/>
          <a:stretch>
            <a:fillRect/>
          </a:stretch>
        </p:blipFill>
        <p:spPr bwMode="auto">
          <a:xfrm>
            <a:off x="2730879" y="1438031"/>
            <a:ext cx="8358246" cy="4857784"/>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F10997BC-FC7A-011F-640F-2C2C324B5B12}"/>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337061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934FE-A31B-D8C9-107D-562D79F4462D}"/>
              </a:ext>
            </a:extLst>
          </p:cNvPr>
          <p:cNvSpPr>
            <a:spLocks noGrp="1"/>
          </p:cNvSpPr>
          <p:nvPr>
            <p:ph type="title"/>
          </p:nvPr>
        </p:nvSpPr>
        <p:spPr/>
        <p:txBody>
          <a:bodyPr/>
          <a:lstStyle/>
          <a:p>
            <a:r>
              <a:rPr lang="es-CO"/>
              <a:t>¿Por dónde empezar?</a:t>
            </a:r>
          </a:p>
        </p:txBody>
      </p:sp>
      <p:sp>
        <p:nvSpPr>
          <p:cNvPr id="3" name="Marcador de texto 2">
            <a:extLst>
              <a:ext uri="{FF2B5EF4-FFF2-40B4-BE49-F238E27FC236}">
                <a16:creationId xmlns:a16="http://schemas.microsoft.com/office/drawing/2014/main" id="{5A6A5C5A-64FC-3A62-ABA5-385FCF64B2E0}"/>
              </a:ext>
            </a:extLst>
          </p:cNvPr>
          <p:cNvSpPr>
            <a:spLocks noGrp="1"/>
          </p:cNvSpPr>
          <p:nvPr>
            <p:ph type="body" idx="1"/>
          </p:nvPr>
        </p:nvSpPr>
        <p:spPr>
          <a:xfrm>
            <a:off x="2076994" y="1410789"/>
            <a:ext cx="6349251" cy="4663440"/>
          </a:xfrm>
        </p:spPr>
        <p:txBody>
          <a:bodyPr anchor="ctr">
            <a:normAutofit fontScale="85000" lnSpcReduction="20000"/>
          </a:bodyPr>
          <a:lstStyle/>
          <a:p>
            <a:pPr algn="just"/>
            <a:r>
              <a:rPr lang="es-CO"/>
              <a:t>Para realizar un desarrollo desde cero debemos responder una serie de preguntas tales como:</a:t>
            </a:r>
          </a:p>
          <a:p>
            <a:pPr lvl="1" algn="just">
              <a:buClr>
                <a:srgbClr val="009BAF"/>
              </a:buClr>
            </a:pPr>
            <a:r>
              <a:rPr lang="es-CO"/>
              <a:t>¿Qué lenguaje(s) de programación utilizar?</a:t>
            </a:r>
          </a:p>
          <a:p>
            <a:pPr lvl="1" algn="just">
              <a:buClr>
                <a:srgbClr val="009BAF"/>
              </a:buClr>
            </a:pPr>
            <a:r>
              <a:rPr lang="es-CO"/>
              <a:t>¿Cuántos directorios crear?</a:t>
            </a:r>
          </a:p>
          <a:p>
            <a:pPr lvl="1" algn="just">
              <a:buClr>
                <a:srgbClr val="009BAF"/>
              </a:buClr>
            </a:pPr>
            <a:r>
              <a:rPr lang="es-CO"/>
              <a:t>¿Cómo realizar la división de código?</a:t>
            </a:r>
          </a:p>
          <a:p>
            <a:pPr lvl="1" algn="just">
              <a:buClr>
                <a:srgbClr val="009BAF"/>
              </a:buClr>
            </a:pPr>
            <a:r>
              <a:rPr lang="es-CO"/>
              <a:t>¿Cuántas capas definir / arquitectura?</a:t>
            </a:r>
          </a:p>
          <a:p>
            <a:pPr lvl="1" algn="just">
              <a:buClr>
                <a:srgbClr val="009BAF"/>
              </a:buClr>
            </a:pPr>
            <a:r>
              <a:rPr lang="es-CO"/>
              <a:t>¿Cuáles serán los protocolos que se deben seguir cuando se definan archivos de cada capa?</a:t>
            </a:r>
          </a:p>
          <a:p>
            <a:pPr lvl="1" algn="just">
              <a:buClr>
                <a:srgbClr val="009BAF"/>
              </a:buClr>
            </a:pPr>
            <a:r>
              <a:rPr lang="es-CO"/>
              <a:t>¿Cuáles serán los protocolos de comunicación entre las capas?</a:t>
            </a:r>
          </a:p>
          <a:p>
            <a:pPr lvl="1" algn="just">
              <a:buClr>
                <a:srgbClr val="009BAF"/>
              </a:buClr>
            </a:pPr>
            <a:r>
              <a:rPr lang="es-CO"/>
              <a:t>¿Cómo documentar el código?</a:t>
            </a:r>
          </a:p>
          <a:p>
            <a:pPr lvl="1" algn="just">
              <a:buClr>
                <a:srgbClr val="009BAF"/>
              </a:buClr>
            </a:pPr>
            <a:r>
              <a:rPr lang="es-CO"/>
              <a:t>¿Cómo garantizar: mantenibilidad, usabilidad, rendimiento, portabilidad, etc.?</a:t>
            </a:r>
          </a:p>
        </p:txBody>
      </p:sp>
      <p:sp>
        <p:nvSpPr>
          <p:cNvPr id="4" name="Marcador de número de diapositiva 3">
            <a:extLst>
              <a:ext uri="{FF2B5EF4-FFF2-40B4-BE49-F238E27FC236}">
                <a16:creationId xmlns:a16="http://schemas.microsoft.com/office/drawing/2014/main" id="{6D330159-094A-CB90-B247-CFB390885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descr="Image result for questions">
            <a:extLst>
              <a:ext uri="{FF2B5EF4-FFF2-40B4-BE49-F238E27FC236}">
                <a16:creationId xmlns:a16="http://schemas.microsoft.com/office/drawing/2014/main" id="{34A77801-CCCF-9D8E-E615-30C80A826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977" y="1736794"/>
            <a:ext cx="2789033" cy="185935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90EB75E3-9AF7-D5D0-479D-3D605CFADBB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69991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C4D8D-1E4F-FFC9-2F58-31384190F429}"/>
              </a:ext>
            </a:extLst>
          </p:cNvPr>
          <p:cNvSpPr>
            <a:spLocks noGrp="1"/>
          </p:cNvSpPr>
          <p:nvPr>
            <p:ph type="title"/>
          </p:nvPr>
        </p:nvSpPr>
        <p:spPr/>
        <p:txBody>
          <a:bodyPr/>
          <a:lstStyle/>
          <a:p>
            <a:r>
              <a:rPr lang="es-CO"/>
              <a:t>Retos del desarrollo desde cero</a:t>
            </a:r>
          </a:p>
        </p:txBody>
      </p:sp>
      <p:sp>
        <p:nvSpPr>
          <p:cNvPr id="3" name="Marcador de texto 2">
            <a:extLst>
              <a:ext uri="{FF2B5EF4-FFF2-40B4-BE49-F238E27FC236}">
                <a16:creationId xmlns:a16="http://schemas.microsoft.com/office/drawing/2014/main" id="{0404D3E2-5680-0218-0EDB-8B0F2A7077C3}"/>
              </a:ext>
            </a:extLst>
          </p:cNvPr>
          <p:cNvSpPr>
            <a:spLocks noGrp="1"/>
          </p:cNvSpPr>
          <p:nvPr>
            <p:ph type="body" idx="1"/>
          </p:nvPr>
        </p:nvSpPr>
        <p:spPr>
          <a:xfrm>
            <a:off x="2076994" y="1410789"/>
            <a:ext cx="6339419" cy="4663440"/>
          </a:xfrm>
        </p:spPr>
        <p:txBody>
          <a:bodyPr anchor="ctr">
            <a:normAutofit fontScale="85000" lnSpcReduction="10000"/>
          </a:bodyPr>
          <a:lstStyle/>
          <a:p>
            <a:pPr marL="0" indent="0" algn="just">
              <a:buNone/>
            </a:pPr>
            <a:r>
              <a:rPr lang="es-CO" b="1"/>
              <a:t>Se debe tener un muy buen conocimiento del lenguaje. </a:t>
            </a:r>
          </a:p>
          <a:p>
            <a:pPr marL="0" indent="0" algn="just">
              <a:buNone/>
            </a:pPr>
            <a:endParaRPr lang="es-CO" b="1"/>
          </a:p>
          <a:p>
            <a:pPr algn="just"/>
            <a:r>
              <a:rPr lang="es-CO"/>
              <a:t>Se requiere conocer cosas como:</a:t>
            </a:r>
          </a:p>
          <a:p>
            <a:pPr lvl="1" algn="just">
              <a:buClr>
                <a:srgbClr val="009BAF"/>
              </a:buClr>
            </a:pPr>
            <a:r>
              <a:rPr lang="es-CO"/>
              <a:t>Qué tipo de estructuras brinda.</a:t>
            </a:r>
          </a:p>
          <a:p>
            <a:pPr lvl="1" algn="just">
              <a:buClr>
                <a:srgbClr val="009BAF"/>
              </a:buClr>
            </a:pPr>
            <a:r>
              <a:rPr lang="es-CO"/>
              <a:t>Cómo aplicar patrones.</a:t>
            </a:r>
          </a:p>
          <a:p>
            <a:pPr lvl="1" algn="just">
              <a:buClr>
                <a:srgbClr val="009BAF"/>
              </a:buClr>
            </a:pPr>
            <a:r>
              <a:rPr lang="es-CO"/>
              <a:t>Cómo comunicarse con lenguajes </a:t>
            </a:r>
            <a:r>
              <a:rPr lang="es-CO" err="1"/>
              <a:t>front-end</a:t>
            </a:r>
            <a:r>
              <a:rPr lang="es-CO"/>
              <a:t> (en el caso de lenguajes para back-</a:t>
            </a:r>
            <a:r>
              <a:rPr lang="es-CO" err="1"/>
              <a:t>end</a:t>
            </a:r>
            <a:r>
              <a:rPr lang="es-CO"/>
              <a:t>).</a:t>
            </a:r>
          </a:p>
          <a:p>
            <a:pPr lvl="1" algn="just">
              <a:buClr>
                <a:srgbClr val="009BAF"/>
              </a:buClr>
            </a:pPr>
            <a:r>
              <a:rPr lang="es-CO"/>
              <a:t>Cómo aplicar principios de “arquitectura limpia”.</a:t>
            </a:r>
          </a:p>
          <a:p>
            <a:pPr lvl="1" algn="just">
              <a:buClr>
                <a:srgbClr val="009BAF"/>
              </a:buClr>
            </a:pPr>
            <a:r>
              <a:rPr lang="es-CO"/>
              <a:t>Cómo manejar los atributos de calidad (mantenibilidad, seguridad, rendimiento, </a:t>
            </a:r>
            <a:r>
              <a:rPr lang="es-CO" err="1"/>
              <a:t>etc</a:t>
            </a:r>
            <a:r>
              <a:rPr lang="es-CO"/>
              <a:t>).</a:t>
            </a:r>
          </a:p>
          <a:p>
            <a:pPr lvl="1" algn="just">
              <a:buClr>
                <a:srgbClr val="009BAF"/>
              </a:buClr>
            </a:pPr>
            <a:r>
              <a:rPr lang="es-CO"/>
              <a:t>Cómo conectarse con librerías externas.</a:t>
            </a:r>
          </a:p>
          <a:p>
            <a:pPr lvl="1" algn="just">
              <a:buClr>
                <a:srgbClr val="009BAF"/>
              </a:buClr>
            </a:pPr>
            <a:r>
              <a:rPr lang="es-CO"/>
              <a:t>Etc.</a:t>
            </a:r>
          </a:p>
        </p:txBody>
      </p:sp>
      <p:sp>
        <p:nvSpPr>
          <p:cNvPr id="4" name="Marcador de número de diapositiva 3">
            <a:extLst>
              <a:ext uri="{FF2B5EF4-FFF2-40B4-BE49-F238E27FC236}">
                <a16:creationId xmlns:a16="http://schemas.microsoft.com/office/drawing/2014/main" id="{0B1DE5B4-F26E-919C-CA98-813BA4F8FA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5" name="Picture 6" descr="Image result for challenges">
            <a:extLst>
              <a:ext uri="{FF2B5EF4-FFF2-40B4-BE49-F238E27FC236}">
                <a16:creationId xmlns:a16="http://schemas.microsoft.com/office/drawing/2014/main" id="{D084B2C0-2394-36B0-8FC9-FA68DB04E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549" y="1930729"/>
            <a:ext cx="2540458" cy="194072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C52F0486-133C-EB48-41CC-8C2516D4BB30}"/>
              </a:ext>
            </a:extLst>
          </p:cNvPr>
          <p:cNvSpPr/>
          <p:nvPr/>
        </p:nvSpPr>
        <p:spPr>
          <a:xfrm>
            <a:off x="9031547" y="4147410"/>
            <a:ext cx="2540459" cy="158479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a:t>Se requiere documentar muy bien la arquitectura, librerías, clases, funciones básicas, etc.</a:t>
            </a:r>
          </a:p>
        </p:txBody>
      </p:sp>
      <p:sp>
        <p:nvSpPr>
          <p:cNvPr id="7" name="Rectángulo 6">
            <a:extLst>
              <a:ext uri="{FF2B5EF4-FFF2-40B4-BE49-F238E27FC236}">
                <a16:creationId xmlns:a16="http://schemas.microsoft.com/office/drawing/2014/main" id="{448F9564-A34E-67EC-B026-7EE62F3AFE0B}"/>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Django</a:t>
            </a:r>
          </a:p>
        </p:txBody>
      </p:sp>
    </p:spTree>
    <p:extLst>
      <p:ext uri="{BB962C8B-B14F-4D97-AF65-F5344CB8AC3E}">
        <p14:creationId xmlns:p14="http://schemas.microsoft.com/office/powerpoint/2010/main" val="24621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1E96B2-F7E8-42BB-A81C-0F870F951CF3}">
  <ds:schemaRefs>
    <ds:schemaRef ds:uri="9a2e48b6-ddf6-4795-8580-2aa6dda3b0f6"/>
    <ds:schemaRef ds:uri="eb497495-f260-4c23-8536-0436cad5947a"/>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2EA3C7-49A0-41F1-8EE9-84D54EC4CFBC}">
  <ds:schemaRefs>
    <ds:schemaRef ds:uri="http://schemas.microsoft.com/sharepoint/v3/contenttype/forms"/>
  </ds:schemaRefs>
</ds:datastoreItem>
</file>

<file path=customXml/itemProps3.xml><?xml version="1.0" encoding="utf-8"?>
<ds:datastoreItem xmlns:ds="http://schemas.openxmlformats.org/officeDocument/2006/customXml" ds:itemID="{6BF68481-09E2-4D51-81C1-DE372FCBB64B}">
  <ds:schemaRefs>
    <ds:schemaRef ds:uri="9a2e48b6-ddf6-4795-8580-2aa6dda3b0f6"/>
    <ds:schemaRef ds:uri="eb497495-f260-4c23-8536-0436cad594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Plantilla-PC-NFI_Paola_v4</Template>
  <Application>Microsoft Office PowerPoint</Application>
  <PresentationFormat>Widescreen</PresentationFormat>
  <Slides>50</Slides>
  <Notes>5</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Modelo centrado en el estudiante</vt:lpstr>
      <vt:lpstr>Agenda</vt:lpstr>
      <vt:lpstr>PowerPoint Presentation</vt:lpstr>
      <vt:lpstr>PowerPoint Presentation</vt:lpstr>
      <vt:lpstr>Caso de ejemplo</vt:lpstr>
      <vt:lpstr>¿Cómo considera usted que se debería implementar este sistema?</vt:lpstr>
      <vt:lpstr>Opción 1: desarrollo desde cero (sin frameworks)</vt:lpstr>
      <vt:lpstr>¿Qué tecnología utilizar?</vt:lpstr>
      <vt:lpstr>¿Por dónde empezar?</vt:lpstr>
      <vt:lpstr>Retos del desarrollo desde cero</vt:lpstr>
      <vt:lpstr>PowerPoint Presentation</vt:lpstr>
      <vt:lpstr>PowerPoint Presentation</vt:lpstr>
      <vt:lpstr>¿Qué otra opción totalmente opuesta al desarrollo desde cero se nos ocurre?</vt:lpstr>
      <vt:lpstr>Opción 2: ¿Qué tal si no desarrollamos nada?</vt:lpstr>
      <vt:lpstr>SaaS para administración de hoteles</vt:lpstr>
      <vt:lpstr>¿Ventajas/Retos?</vt:lpstr>
      <vt:lpstr>Supongamos que el servicio en la nube no cumple con los requisitos del cliente. ¿Qué otra opción se nos ocurre?</vt:lpstr>
      <vt:lpstr>Agenda</vt:lpstr>
      <vt:lpstr>Frameworks de software</vt:lpstr>
      <vt:lpstr>Ventajas de utilizar frameworks de software</vt:lpstr>
      <vt:lpstr>Retos de utilizar frameworks de software</vt:lpstr>
      <vt:lpstr>El gran reto del uso de frameworks</vt:lpstr>
      <vt:lpstr>Caso Angular</vt:lpstr>
      <vt:lpstr>Laravel – SPA/Blade</vt:lpstr>
      <vt:lpstr>Asymmetric Marriage</vt:lpstr>
      <vt:lpstr>División de los frameworks de software</vt:lpstr>
      <vt:lpstr>Frameworks de soporte</vt:lpstr>
      <vt:lpstr>Opción 3: Utilizar frameworks verticales</vt:lpstr>
      <vt:lpstr>Otros “frameworks” verticales</vt:lpstr>
      <vt:lpstr>Frameworks horizontales</vt:lpstr>
      <vt:lpstr>Otra división importante de los frameworks</vt:lpstr>
      <vt:lpstr>Opinionated</vt:lpstr>
      <vt:lpstr>Unopinionated</vt:lpstr>
      <vt:lpstr>Road to mastery (web development)</vt:lpstr>
      <vt:lpstr>Opción 4: desarrollar la aplicación utilizando un framework horizontal</vt:lpstr>
      <vt:lpstr>¿Cuál opción escoger entre la 1, 2, 3, y 4?</vt:lpstr>
      <vt:lpstr>PowerPoint Presentation</vt:lpstr>
      <vt:lpstr>PowerPoint Presentation</vt:lpstr>
      <vt:lpstr>PowerPoint Presentation</vt:lpstr>
      <vt:lpstr>PowerPoint Presentation</vt:lpstr>
      <vt:lpstr>Agenda</vt:lpstr>
      <vt:lpstr>Django</vt:lpstr>
      <vt:lpstr>¿Qué tan popular es Django?</vt:lpstr>
      <vt:lpstr>¿Por qué Django?</vt:lpstr>
      <vt:lpstr>Django frases</vt:lpstr>
      <vt:lpstr>Django otras características </vt:lpstr>
      <vt:lpstr>Django otras características </vt:lpstr>
      <vt:lpstr>¿Por qué Django?</vt:lpstr>
      <vt:lpstr>Recapitulemos</vt:lpstr>
      <vt:lpstr>Referencias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revision>6</cp:revision>
  <dcterms:created xsi:type="dcterms:W3CDTF">2019-04-28T13:56:44Z</dcterms:created>
  <dcterms:modified xsi:type="dcterms:W3CDTF">2025-04-27T19:54:01Z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y fmtid="{D5CDD505-2E9C-101B-9397-08002B2CF9AE}" pid="3" name="MediaServiceImageTags">
    <vt:lpwstr/>
  </property>
</Properties>
</file>